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6" r:id="rId2"/>
    <p:sldId id="277" r:id="rId3"/>
    <p:sldId id="278" r:id="rId4"/>
    <p:sldId id="258" r:id="rId5"/>
    <p:sldId id="27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81" r:id="rId14"/>
    <p:sldId id="291" r:id="rId15"/>
    <p:sldId id="266" r:id="rId16"/>
    <p:sldId id="267" r:id="rId17"/>
    <p:sldId id="268" r:id="rId18"/>
    <p:sldId id="269" r:id="rId19"/>
    <p:sldId id="270" r:id="rId20"/>
    <p:sldId id="282" r:id="rId21"/>
    <p:sldId id="292" r:id="rId22"/>
    <p:sldId id="284" r:id="rId23"/>
    <p:sldId id="285" r:id="rId24"/>
    <p:sldId id="293" r:id="rId25"/>
    <p:sldId id="289" r:id="rId26"/>
    <p:sldId id="288" r:id="rId27"/>
    <p:sldId id="290" r:id="rId28"/>
    <p:sldId id="286" r:id="rId2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2ED3E-1218-4F5E-872F-3EBE8A835C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E10EB-C031-4033-B3DA-77AC870C9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5601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981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855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44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955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8895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959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03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4935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681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037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039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A5F37-2036-4500-A886-C21F100E90EF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3408B-2B2A-400E-AEC7-E42395E05B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09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hollmann.nl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331640" y="692696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/>
              <a:t>5  Minuten </a:t>
            </a:r>
            <a:r>
              <a:rPr lang="nl-NL" sz="4000" b="1" dirty="0" err="1" smtClean="0"/>
              <a:t>lesen</a:t>
            </a:r>
            <a:endParaRPr lang="nl-NL" sz="4000" b="1" dirty="0"/>
          </a:p>
        </p:txBody>
      </p:sp>
      <p:pic>
        <p:nvPicPr>
          <p:cNvPr id="5" name="Picture 4" descr="http://www.edumax.nl/images/leze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04864"/>
            <a:ext cx="4464496" cy="359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3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323528" y="2204864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1.   </a:t>
            </a:r>
            <a:r>
              <a:rPr lang="nl-NL" sz="2400" dirty="0" smtClean="0"/>
              <a:t>Das </a:t>
            </a:r>
            <a:r>
              <a:rPr lang="nl-NL" sz="2400" dirty="0" err="1" smtClean="0"/>
              <a:t>Frühstück</a:t>
            </a:r>
            <a:r>
              <a:rPr lang="nl-NL" sz="2400" dirty="0" smtClean="0"/>
              <a:t> </a:t>
            </a:r>
            <a:r>
              <a:rPr lang="nl-NL" sz="2400" dirty="0" err="1" smtClean="0"/>
              <a:t>schmeckt</a:t>
            </a:r>
            <a:r>
              <a:rPr lang="nl-NL" sz="2400" dirty="0" smtClean="0"/>
              <a:t> gut.</a:t>
            </a:r>
            <a:endParaRPr lang="nl-NL" sz="2400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2725713" y="2934236"/>
            <a:ext cx="12135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859396" y="2564904"/>
            <a:ext cx="177194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2879812" y="2979635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ww</a:t>
            </a:r>
            <a:r>
              <a:rPr lang="nl-NL" b="1" dirty="0" smtClean="0">
                <a:solidFill>
                  <a:srgbClr val="0070C0"/>
                </a:solidFill>
              </a:rPr>
              <a:t> gez.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755576" y="2546320"/>
            <a:ext cx="139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onderwerp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2750037" y="2622116"/>
            <a:ext cx="118918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3109646" y="2564904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pv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276427" y="18864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Een paar Duitse zinnen ontleden!</a:t>
            </a:r>
            <a:endParaRPr lang="nl-NL" sz="3200" b="1" dirty="0"/>
          </a:p>
        </p:txBody>
      </p:sp>
      <p:sp>
        <p:nvSpPr>
          <p:cNvPr id="43" name="Tekstvak 42"/>
          <p:cNvSpPr txBox="1"/>
          <p:nvPr/>
        </p:nvSpPr>
        <p:spPr>
          <a:xfrm>
            <a:off x="395536" y="4041371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2.   </a:t>
            </a:r>
            <a:r>
              <a:rPr lang="nl-NL" sz="2400" dirty="0" smtClean="0"/>
              <a:t>Mag das </a:t>
            </a:r>
            <a:r>
              <a:rPr lang="nl-NL" sz="2400" dirty="0" err="1" smtClean="0"/>
              <a:t>Mädchen</a:t>
            </a:r>
            <a:r>
              <a:rPr lang="nl-NL" sz="2400" dirty="0" smtClean="0"/>
              <a:t> das </a:t>
            </a:r>
            <a:r>
              <a:rPr lang="nl-NL" sz="2400" dirty="0" err="1" smtClean="0"/>
              <a:t>Brötchen</a:t>
            </a:r>
            <a:r>
              <a:rPr lang="nl-NL" sz="2400" dirty="0" smtClean="0"/>
              <a:t>?</a:t>
            </a:r>
            <a:endParaRPr lang="nl-NL" sz="2400" dirty="0"/>
          </a:p>
        </p:txBody>
      </p:sp>
      <p:cxnSp>
        <p:nvCxnSpPr>
          <p:cNvPr id="44" name="Rechte verbindingslijn 43"/>
          <p:cNvCxnSpPr/>
          <p:nvPr/>
        </p:nvCxnSpPr>
        <p:spPr>
          <a:xfrm>
            <a:off x="946693" y="4715852"/>
            <a:ext cx="4002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V="1">
            <a:off x="1540469" y="4410444"/>
            <a:ext cx="1697895" cy="173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vak 45"/>
          <p:cNvSpPr txBox="1"/>
          <p:nvPr/>
        </p:nvSpPr>
        <p:spPr>
          <a:xfrm>
            <a:off x="755576" y="4715852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ww</a:t>
            </a:r>
            <a:r>
              <a:rPr lang="nl-NL" b="1" dirty="0" smtClean="0">
                <a:solidFill>
                  <a:srgbClr val="0070C0"/>
                </a:solidFill>
              </a:rPr>
              <a:t> gez.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47" name="Tekstvak 46"/>
          <p:cNvSpPr txBox="1"/>
          <p:nvPr/>
        </p:nvSpPr>
        <p:spPr>
          <a:xfrm>
            <a:off x="1706969" y="4365104"/>
            <a:ext cx="139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onderwerp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48" name="Rechte verbindingslijn 47"/>
          <p:cNvCxnSpPr/>
          <p:nvPr/>
        </p:nvCxnSpPr>
        <p:spPr>
          <a:xfrm>
            <a:off x="944944" y="4427820"/>
            <a:ext cx="427804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vak 48"/>
          <p:cNvSpPr txBox="1"/>
          <p:nvPr/>
        </p:nvSpPr>
        <p:spPr>
          <a:xfrm>
            <a:off x="944944" y="4358116"/>
            <a:ext cx="47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pv</a:t>
            </a:r>
            <a:endParaRPr lang="nl-NL" b="1" dirty="0">
              <a:solidFill>
                <a:srgbClr val="00B050"/>
              </a:solidFill>
            </a:endParaRPr>
          </a:p>
        </p:txBody>
      </p:sp>
      <p:cxnSp>
        <p:nvCxnSpPr>
          <p:cNvPr id="50" name="Rechte verbindingslijn 49"/>
          <p:cNvCxnSpPr/>
          <p:nvPr/>
        </p:nvCxnSpPr>
        <p:spPr>
          <a:xfrm flipV="1">
            <a:off x="3363153" y="4401152"/>
            <a:ext cx="1712903" cy="9292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3838110" y="4503036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C000"/>
                </a:solidFill>
              </a:rPr>
              <a:t>l</a:t>
            </a:r>
            <a:r>
              <a:rPr lang="nl-NL" b="1" dirty="0" smtClean="0">
                <a:solidFill>
                  <a:srgbClr val="FFC000"/>
                </a:solidFill>
              </a:rPr>
              <a:t>v</a:t>
            </a:r>
            <a:endParaRPr lang="nl-NL" b="1" dirty="0">
              <a:solidFill>
                <a:srgbClr val="FFC000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5677494" y="2383153"/>
            <a:ext cx="33720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/>
              <a:t>DUS:</a:t>
            </a:r>
          </a:p>
          <a:p>
            <a:endParaRPr lang="nl-NL" b="1" dirty="0" smtClean="0"/>
          </a:p>
          <a:p>
            <a:pPr algn="ctr"/>
            <a:r>
              <a:rPr lang="nl-NL" b="1" dirty="0" smtClean="0"/>
              <a:t>Bij _____________ woorden:</a:t>
            </a:r>
          </a:p>
          <a:p>
            <a:endParaRPr lang="nl-NL" dirty="0" smtClean="0"/>
          </a:p>
          <a:p>
            <a:pPr algn="ctr"/>
            <a:r>
              <a:rPr lang="nl-NL" b="1" dirty="0" smtClean="0"/>
              <a:t>de/het</a:t>
            </a:r>
          </a:p>
          <a:p>
            <a:pPr algn="ctr"/>
            <a:r>
              <a:rPr lang="nl-NL" dirty="0" smtClean="0"/>
              <a:t>______________ </a:t>
            </a:r>
            <a:r>
              <a:rPr lang="nl-NL" dirty="0" smtClean="0">
                <a:sym typeface="Wingdings" panose="05000000000000000000" pitchFamily="2" charset="2"/>
              </a:rPr>
              <a:t> ____</a:t>
            </a:r>
          </a:p>
          <a:p>
            <a:pPr algn="ctr"/>
            <a:r>
              <a:rPr lang="nl-NL" dirty="0" smtClean="0">
                <a:sym typeface="Wingdings" panose="05000000000000000000" pitchFamily="2" charset="2"/>
              </a:rPr>
              <a:t>______________  ____</a:t>
            </a:r>
            <a:endParaRPr lang="nl-NL" dirty="0"/>
          </a:p>
        </p:txBody>
      </p:sp>
      <p:sp>
        <p:nvSpPr>
          <p:cNvPr id="64" name="Tekstvak 63"/>
          <p:cNvSpPr txBox="1"/>
          <p:nvPr/>
        </p:nvSpPr>
        <p:spPr>
          <a:xfrm>
            <a:off x="6372200" y="2906360"/>
            <a:ext cx="3142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onzijdige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300192" y="37797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onderwerp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156176" y="4031820"/>
            <a:ext cx="1571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lijdend voorw.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7" name="Rechthoek 66"/>
          <p:cNvSpPr/>
          <p:nvPr/>
        </p:nvSpPr>
        <p:spPr>
          <a:xfrm>
            <a:off x="5724127" y="2267243"/>
            <a:ext cx="3240361" cy="2163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Tekstvak 60"/>
          <p:cNvSpPr txBox="1"/>
          <p:nvPr/>
        </p:nvSpPr>
        <p:spPr>
          <a:xfrm>
            <a:off x="8043112" y="3999005"/>
            <a:ext cx="56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das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8043112" y="3717032"/>
            <a:ext cx="56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das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5845237" y="4944296"/>
            <a:ext cx="2984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/>
              <a:t>Bij onzijdige woorden maakt het dus niks uit!</a:t>
            </a:r>
            <a:endParaRPr lang="nl-NL" b="1" dirty="0"/>
          </a:p>
        </p:txBody>
      </p:sp>
      <p:sp>
        <p:nvSpPr>
          <p:cNvPr id="28" name="Rechthoek 27"/>
          <p:cNvSpPr/>
          <p:nvPr/>
        </p:nvSpPr>
        <p:spPr>
          <a:xfrm>
            <a:off x="5446775" y="4581128"/>
            <a:ext cx="78140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7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nl-NL" sz="7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8388424" y="4581128"/>
            <a:ext cx="78140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7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nl-NL" sz="7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031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6" grpId="0"/>
      <p:bldP spid="46" grpId="0"/>
      <p:bldP spid="47" grpId="0"/>
      <p:bldP spid="49" grpId="0"/>
      <p:bldP spid="51" grpId="0"/>
      <p:bldP spid="63" grpId="0"/>
      <p:bldP spid="64" grpId="0"/>
      <p:bldP spid="65" grpId="0"/>
      <p:bldP spid="66" grpId="0"/>
      <p:bldP spid="67" grpId="0" animBg="1"/>
      <p:bldP spid="61" grpId="0"/>
      <p:bldP spid="62" grpId="0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2123728" y="2060848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1.   </a:t>
            </a:r>
            <a:r>
              <a:rPr lang="nl-NL" sz="2400" dirty="0" smtClean="0"/>
              <a:t>Die </a:t>
            </a:r>
            <a:r>
              <a:rPr lang="nl-NL" sz="2400" dirty="0" err="1" smtClean="0"/>
              <a:t>Kinder</a:t>
            </a:r>
            <a:r>
              <a:rPr lang="nl-NL" sz="2400" dirty="0" smtClean="0"/>
              <a:t> </a:t>
            </a:r>
            <a:r>
              <a:rPr lang="nl-NL" sz="2400" dirty="0" err="1" smtClean="0"/>
              <a:t>haben</a:t>
            </a:r>
            <a:r>
              <a:rPr lang="nl-NL" sz="2400" dirty="0" smtClean="0"/>
              <a:t> die </a:t>
            </a:r>
            <a:r>
              <a:rPr lang="nl-NL" sz="2400" dirty="0" err="1" smtClean="0"/>
              <a:t>Erdbeeren</a:t>
            </a:r>
            <a:r>
              <a:rPr lang="nl-NL" sz="2400" dirty="0" smtClean="0"/>
              <a:t> </a:t>
            </a:r>
            <a:r>
              <a:rPr lang="nl-NL" sz="2400" dirty="0" err="1" smtClean="0"/>
              <a:t>gegessen</a:t>
            </a:r>
            <a:r>
              <a:rPr lang="nl-NL" sz="2400" dirty="0" smtClean="0"/>
              <a:t>.</a:t>
            </a:r>
            <a:endParaRPr lang="nl-NL" sz="2400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3992483" y="2718212"/>
            <a:ext cx="7955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flipV="1">
            <a:off x="2659596" y="2419370"/>
            <a:ext cx="1045341" cy="15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3973742" y="2718212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ww</a:t>
            </a:r>
            <a:r>
              <a:rPr lang="nl-NL" b="1" dirty="0" smtClean="0">
                <a:solidFill>
                  <a:srgbClr val="0070C0"/>
                </a:solidFill>
              </a:rPr>
              <a:t> gez.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555776" y="2402304"/>
            <a:ext cx="139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onderwerp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3992483" y="2430180"/>
            <a:ext cx="795541" cy="151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4182264" y="2348880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pv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276427" y="18864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Een paar Duitse zinnen ontleden!</a:t>
            </a:r>
            <a:endParaRPr lang="nl-NL" sz="3200" b="1" dirty="0"/>
          </a:p>
        </p:txBody>
      </p:sp>
      <p:sp>
        <p:nvSpPr>
          <p:cNvPr id="63" name="Tekstvak 62"/>
          <p:cNvSpPr txBox="1"/>
          <p:nvPr/>
        </p:nvSpPr>
        <p:spPr>
          <a:xfrm>
            <a:off x="4932040" y="3976958"/>
            <a:ext cx="33720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/>
              <a:t>DUS:</a:t>
            </a:r>
          </a:p>
          <a:p>
            <a:endParaRPr lang="nl-NL" b="1" dirty="0" smtClean="0"/>
          </a:p>
          <a:p>
            <a:pPr algn="ctr"/>
            <a:r>
              <a:rPr lang="nl-NL" b="1" dirty="0" smtClean="0"/>
              <a:t>Bij _____________ :</a:t>
            </a:r>
          </a:p>
          <a:p>
            <a:endParaRPr lang="nl-NL" dirty="0" smtClean="0"/>
          </a:p>
          <a:p>
            <a:pPr algn="ctr"/>
            <a:r>
              <a:rPr lang="nl-NL" b="1" dirty="0" smtClean="0"/>
              <a:t>de/het</a:t>
            </a:r>
          </a:p>
          <a:p>
            <a:pPr algn="ctr"/>
            <a:r>
              <a:rPr lang="nl-NL" dirty="0" smtClean="0"/>
              <a:t>______________ </a:t>
            </a:r>
            <a:r>
              <a:rPr lang="nl-NL" dirty="0" smtClean="0">
                <a:sym typeface="Wingdings" panose="05000000000000000000" pitchFamily="2" charset="2"/>
              </a:rPr>
              <a:t> ____</a:t>
            </a:r>
          </a:p>
          <a:p>
            <a:pPr algn="ctr"/>
            <a:r>
              <a:rPr lang="nl-NL" dirty="0" smtClean="0">
                <a:sym typeface="Wingdings" panose="05000000000000000000" pitchFamily="2" charset="2"/>
              </a:rPr>
              <a:t>______________  ____</a:t>
            </a:r>
            <a:endParaRPr lang="nl-NL" dirty="0"/>
          </a:p>
        </p:txBody>
      </p:sp>
      <p:sp>
        <p:nvSpPr>
          <p:cNvPr id="64" name="Tekstvak 63"/>
          <p:cNvSpPr txBox="1"/>
          <p:nvPr/>
        </p:nvSpPr>
        <p:spPr>
          <a:xfrm>
            <a:off x="6130802" y="4500165"/>
            <a:ext cx="3142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meervoud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5698754" y="537355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onderwerp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5554737" y="5635176"/>
            <a:ext cx="1571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lijdend voorw.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7" name="Rechthoek 66"/>
          <p:cNvSpPr/>
          <p:nvPr/>
        </p:nvSpPr>
        <p:spPr>
          <a:xfrm>
            <a:off x="4978673" y="3861048"/>
            <a:ext cx="3240361" cy="2163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Tekstvak 60"/>
          <p:cNvSpPr txBox="1"/>
          <p:nvPr/>
        </p:nvSpPr>
        <p:spPr>
          <a:xfrm>
            <a:off x="7325798" y="5629278"/>
            <a:ext cx="56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die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7354938" y="5310837"/>
            <a:ext cx="56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die</a:t>
            </a:r>
            <a:endParaRPr lang="nl-NL" dirty="0">
              <a:solidFill>
                <a:srgbClr val="7030A0"/>
              </a:solidFill>
            </a:endParaRPr>
          </a:p>
        </p:txBody>
      </p:sp>
      <p:cxnSp>
        <p:nvCxnSpPr>
          <p:cNvPr id="27" name="Rechte verbindingslijn 26"/>
          <p:cNvCxnSpPr/>
          <p:nvPr/>
        </p:nvCxnSpPr>
        <p:spPr>
          <a:xfrm>
            <a:off x="4932040" y="2491378"/>
            <a:ext cx="1694800" cy="151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5652120" y="2535429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C000"/>
                </a:solidFill>
              </a:rPr>
              <a:t>l</a:t>
            </a:r>
            <a:r>
              <a:rPr lang="nl-NL" b="1" dirty="0" smtClean="0">
                <a:solidFill>
                  <a:srgbClr val="FFC000"/>
                </a:solidFill>
              </a:rPr>
              <a:t>v</a:t>
            </a:r>
            <a:endParaRPr lang="nl-NL" b="1" dirty="0">
              <a:solidFill>
                <a:srgbClr val="FFC000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 flipV="1">
            <a:off x="6764001" y="2485214"/>
            <a:ext cx="1232621" cy="61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vak 32"/>
          <p:cNvSpPr txBox="1"/>
          <p:nvPr/>
        </p:nvSpPr>
        <p:spPr>
          <a:xfrm>
            <a:off x="6998078" y="2564904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ww</a:t>
            </a:r>
            <a:r>
              <a:rPr lang="nl-NL" b="1" dirty="0" smtClean="0">
                <a:solidFill>
                  <a:srgbClr val="0070C0"/>
                </a:solidFill>
              </a:rPr>
              <a:t> gez.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1298054" y="4608063"/>
            <a:ext cx="2984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/>
              <a:t>Bij meervoud maakt het dus niks uit!</a:t>
            </a:r>
            <a:endParaRPr lang="nl-NL" b="1" dirty="0"/>
          </a:p>
        </p:txBody>
      </p:sp>
      <p:sp>
        <p:nvSpPr>
          <p:cNvPr id="35" name="Rechthoek 34"/>
          <p:cNvSpPr/>
          <p:nvPr/>
        </p:nvSpPr>
        <p:spPr>
          <a:xfrm>
            <a:off x="899592" y="4244895"/>
            <a:ext cx="78140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7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nl-NL" sz="7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6" name="Rechthoek 35"/>
          <p:cNvSpPr/>
          <p:nvPr/>
        </p:nvSpPr>
        <p:spPr>
          <a:xfrm>
            <a:off x="3945739" y="4237694"/>
            <a:ext cx="78140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7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nl-NL" sz="7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164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6" grpId="0"/>
      <p:bldP spid="63" grpId="0"/>
      <p:bldP spid="64" grpId="0"/>
      <p:bldP spid="65" grpId="0"/>
      <p:bldP spid="66" grpId="0"/>
      <p:bldP spid="67" grpId="0" animBg="1"/>
      <p:bldP spid="61" grpId="0"/>
      <p:bldP spid="62" grpId="0"/>
      <p:bldP spid="28" grpId="0"/>
      <p:bldP spid="33" grpId="0"/>
      <p:bldP spid="34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Als je dit nou in een overzichtelijk schema zou zetten: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005" y="1713582"/>
            <a:ext cx="61055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2328866" y="178559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mannelijk              vrouwelijk             onzijdig            meervoud</a:t>
            </a:r>
            <a:endParaRPr lang="nl-NL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2616898" y="2217638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der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281466" y="2217638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die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5793634" y="2217638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das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7305802" y="2217638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die</a:t>
            </a:r>
            <a:endParaRPr lang="nl-NL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89173"/>
            <a:ext cx="1533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kstvak 10"/>
          <p:cNvSpPr txBox="1"/>
          <p:nvPr/>
        </p:nvSpPr>
        <p:spPr>
          <a:xfrm>
            <a:off x="788300" y="221763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onderwerp</a:t>
            </a:r>
            <a:endParaRPr lang="nl-NL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67967"/>
            <a:ext cx="1533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vak 12"/>
          <p:cNvSpPr txBox="1"/>
          <p:nvPr/>
        </p:nvSpPr>
        <p:spPr>
          <a:xfrm>
            <a:off x="721016" y="275696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lijdend voorwerp</a:t>
            </a:r>
            <a:endParaRPr lang="nl-NL" sz="1400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004" y="2667967"/>
            <a:ext cx="6105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kstvak 14"/>
          <p:cNvSpPr txBox="1"/>
          <p:nvPr/>
        </p:nvSpPr>
        <p:spPr>
          <a:xfrm>
            <a:off x="4286469" y="2720120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die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5804385" y="2695410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das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7305802" y="2715251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die</a:t>
            </a:r>
            <a:endParaRPr lang="nl-NL" dirty="0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983" y="2667967"/>
            <a:ext cx="1533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kstvak 18"/>
          <p:cNvSpPr txBox="1"/>
          <p:nvPr/>
        </p:nvSpPr>
        <p:spPr>
          <a:xfrm>
            <a:off x="2616898" y="2721694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den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971600" y="3573016"/>
            <a:ext cx="7333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1" dirty="0" smtClean="0"/>
              <a:t>Hoezo is nou alleen “mannelijk – lijdend voorwerp” gekleurd?</a:t>
            </a:r>
            <a:endParaRPr lang="nl-NL" sz="2000" b="1" dirty="0"/>
          </a:p>
        </p:txBody>
      </p:sp>
      <p:sp>
        <p:nvSpPr>
          <p:cNvPr id="21" name="Tekstvak 20"/>
          <p:cNvSpPr txBox="1"/>
          <p:nvPr/>
        </p:nvSpPr>
        <p:spPr>
          <a:xfrm>
            <a:off x="2045026" y="4077072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Alleen die is anders! </a:t>
            </a:r>
            <a:r>
              <a:rPr lang="nl-NL" dirty="0" smtClean="0">
                <a:sym typeface="Wingdings" panose="05000000000000000000" pitchFamily="2" charset="2"/>
              </a:rPr>
              <a:t> alleen daar moet je ontleden</a:t>
            </a:r>
            <a:endParaRPr lang="nl-NL" dirty="0" smtClean="0"/>
          </a:p>
          <a:p>
            <a:pPr algn="ctr"/>
            <a:endParaRPr lang="nl-NL" dirty="0"/>
          </a:p>
          <a:p>
            <a:pPr algn="ctr"/>
            <a:r>
              <a:rPr lang="nl-NL" b="1" dirty="0" smtClean="0">
                <a:solidFill>
                  <a:srgbClr val="7030A0"/>
                </a:solidFill>
              </a:rPr>
              <a:t>Tip: “Mannen doen ook </a:t>
            </a:r>
            <a:r>
              <a:rPr lang="nl-NL" b="1" dirty="0" err="1" smtClean="0">
                <a:solidFill>
                  <a:srgbClr val="7030A0"/>
                </a:solidFill>
              </a:rPr>
              <a:t>áltijd</a:t>
            </a:r>
            <a:r>
              <a:rPr lang="nl-NL" b="1" dirty="0" smtClean="0">
                <a:solidFill>
                  <a:srgbClr val="7030A0"/>
                </a:solidFill>
              </a:rPr>
              <a:t> moeilijk!</a:t>
            </a:r>
            <a:r>
              <a:rPr lang="nl-NL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” ;-)</a:t>
            </a:r>
            <a:endParaRPr lang="nl-NL" b="1" dirty="0">
              <a:solidFill>
                <a:srgbClr val="7030A0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487096" y="6043355"/>
            <a:ext cx="9793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/>
              <a:t>der </a:t>
            </a:r>
            <a:r>
              <a:rPr lang="nl-NL" sz="2800" b="1" dirty="0" err="1" smtClean="0"/>
              <a:t>Freund</a:t>
            </a:r>
            <a:r>
              <a:rPr lang="nl-NL" sz="2800" b="1" dirty="0" smtClean="0"/>
              <a:t>:</a:t>
            </a:r>
            <a:r>
              <a:rPr lang="nl-NL" sz="2800" b="1" dirty="0"/>
              <a:t>	</a:t>
            </a:r>
            <a:r>
              <a:rPr lang="nl-NL" sz="2800" b="1" dirty="0" smtClean="0"/>
              <a:t>	</a:t>
            </a:r>
            <a:r>
              <a:rPr lang="nl-NL" sz="2800" b="1" dirty="0" err="1" smtClean="0"/>
              <a:t>Ich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besuche</a:t>
            </a:r>
            <a:r>
              <a:rPr lang="nl-NL" sz="2800" b="1" dirty="0" smtClean="0"/>
              <a:t> _____ </a:t>
            </a:r>
            <a:r>
              <a:rPr lang="nl-NL" sz="2800" b="1" dirty="0" err="1" smtClean="0"/>
              <a:t>Freund</a:t>
            </a:r>
            <a:r>
              <a:rPr lang="nl-NL" sz="2800" b="1" dirty="0" smtClean="0"/>
              <a:t>.     </a:t>
            </a:r>
            <a:r>
              <a:rPr lang="nl-NL" b="1" dirty="0" smtClean="0"/>
              <a:t>(de vriend)</a:t>
            </a:r>
            <a:endParaRPr lang="nl-NL" sz="2800" b="1" dirty="0"/>
          </a:p>
        </p:txBody>
      </p:sp>
      <p:sp>
        <p:nvSpPr>
          <p:cNvPr id="24" name="Tekstvak 23"/>
          <p:cNvSpPr txBox="1"/>
          <p:nvPr/>
        </p:nvSpPr>
        <p:spPr>
          <a:xfrm>
            <a:off x="5148064" y="594928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00B050"/>
                </a:solidFill>
              </a:rPr>
              <a:t>den</a:t>
            </a:r>
            <a:endParaRPr lang="nl-NL" sz="3200" dirty="0">
              <a:solidFill>
                <a:srgbClr val="00B050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8388424" y="2110635"/>
            <a:ext cx="647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ym typeface="Wingdings" panose="05000000000000000000" pitchFamily="2" charset="2"/>
              </a:rPr>
              <a:t></a:t>
            </a:r>
            <a:endParaRPr lang="nl-NL" sz="3200" dirty="0"/>
          </a:p>
        </p:txBody>
      </p:sp>
      <p:sp>
        <p:nvSpPr>
          <p:cNvPr id="26" name="Tekstvak 25"/>
          <p:cNvSpPr txBox="1"/>
          <p:nvPr/>
        </p:nvSpPr>
        <p:spPr>
          <a:xfrm>
            <a:off x="487632" y="5520135"/>
            <a:ext cx="9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/>
              <a:t>das Ei:</a:t>
            </a:r>
            <a:r>
              <a:rPr lang="nl-NL" sz="2800" b="1" dirty="0"/>
              <a:t>	</a:t>
            </a:r>
            <a:r>
              <a:rPr lang="nl-NL" sz="2800" b="1" dirty="0" smtClean="0"/>
              <a:t>	</a:t>
            </a:r>
            <a:r>
              <a:rPr lang="nl-NL" sz="2800" b="1" dirty="0" err="1" smtClean="0"/>
              <a:t>Ich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finde</a:t>
            </a:r>
            <a:r>
              <a:rPr lang="nl-NL" sz="2800" b="1" dirty="0" smtClean="0"/>
              <a:t> _____ Ei </a:t>
            </a:r>
            <a:r>
              <a:rPr lang="nl-NL" sz="2800" b="1" dirty="0" err="1" smtClean="0"/>
              <a:t>lecker</a:t>
            </a:r>
            <a:r>
              <a:rPr lang="nl-NL" sz="2800" b="1" dirty="0" smtClean="0"/>
              <a:t>. </a:t>
            </a:r>
            <a:r>
              <a:rPr lang="nl-NL" b="1" dirty="0" smtClean="0"/>
              <a:t>(het ei)</a:t>
            </a:r>
            <a:endParaRPr lang="nl-NL" b="1" dirty="0"/>
          </a:p>
        </p:txBody>
      </p:sp>
      <p:sp>
        <p:nvSpPr>
          <p:cNvPr id="27" name="Tekstvak 26"/>
          <p:cNvSpPr txBox="1"/>
          <p:nvPr/>
        </p:nvSpPr>
        <p:spPr>
          <a:xfrm>
            <a:off x="4813570" y="545858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00B050"/>
                </a:solidFill>
              </a:rPr>
              <a:t>das</a:t>
            </a:r>
            <a:endParaRPr lang="nl-NL" sz="32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www.dsp-innovation.nl/image/lampje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63"/>
          <a:stretch/>
        </p:blipFill>
        <p:spPr bwMode="auto">
          <a:xfrm>
            <a:off x="26645" y="5994624"/>
            <a:ext cx="523609" cy="67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Rechte verbindingslijn 29"/>
          <p:cNvCxnSpPr/>
          <p:nvPr/>
        </p:nvCxnSpPr>
        <p:spPr>
          <a:xfrm>
            <a:off x="3322682" y="6516052"/>
            <a:ext cx="4572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flipV="1">
            <a:off x="3812963" y="6502117"/>
            <a:ext cx="1185202" cy="402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 flipV="1">
            <a:off x="5148042" y="6516052"/>
            <a:ext cx="2232291" cy="9292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6010054" y="6516052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C000"/>
                </a:solidFill>
              </a:rPr>
              <a:t>l</a:t>
            </a:r>
            <a:r>
              <a:rPr lang="nl-NL" b="1" dirty="0" smtClean="0">
                <a:solidFill>
                  <a:srgbClr val="FFC000"/>
                </a:solidFill>
              </a:rPr>
              <a:t>v</a:t>
            </a:r>
            <a:endParaRPr lang="nl-NL" b="1" dirty="0">
              <a:solidFill>
                <a:srgbClr val="FFC000"/>
              </a:solidFill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3347864" y="6453336"/>
            <a:ext cx="1029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o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4190970" y="6453336"/>
            <a:ext cx="1029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pv</a:t>
            </a:r>
            <a:endParaRPr lang="nl-NL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50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5" grpId="0"/>
      <p:bldP spid="16" grpId="0"/>
      <p:bldP spid="17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34" grpId="0"/>
      <p:bldP spid="38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827584" y="414389"/>
            <a:ext cx="7746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Die anderen </a:t>
            </a:r>
            <a:r>
              <a:rPr lang="nl-NL" sz="3200" b="1" dirty="0" err="1" smtClean="0"/>
              <a:t>Aufgaben</a:t>
            </a:r>
            <a:r>
              <a:rPr lang="nl-NL" sz="3200" b="1" dirty="0" smtClean="0"/>
              <a:t>!</a:t>
            </a:r>
            <a:endParaRPr lang="nl-NL" sz="32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2555776" y="1583214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Wo </a:t>
            </a:r>
            <a:r>
              <a:rPr lang="nl-NL" sz="2400" dirty="0" err="1" smtClean="0"/>
              <a:t>finden</a:t>
            </a:r>
            <a:r>
              <a:rPr lang="nl-NL" sz="2400" dirty="0" smtClean="0"/>
              <a:t> </a:t>
            </a:r>
            <a:r>
              <a:rPr lang="nl-NL" sz="2400" dirty="0" err="1" smtClean="0"/>
              <a:t>wir</a:t>
            </a:r>
            <a:r>
              <a:rPr lang="nl-NL" sz="2400" dirty="0" smtClean="0"/>
              <a:t> die </a:t>
            </a:r>
            <a:r>
              <a:rPr lang="nl-NL" sz="2400" dirty="0" err="1" smtClean="0"/>
              <a:t>Aufgaben</a:t>
            </a:r>
            <a:r>
              <a:rPr lang="nl-NL" sz="2400" dirty="0" smtClean="0"/>
              <a:t>?</a:t>
            </a:r>
            <a:endParaRPr lang="nl-NL" sz="2400" dirty="0"/>
          </a:p>
        </p:txBody>
      </p:sp>
      <p:sp>
        <p:nvSpPr>
          <p:cNvPr id="9" name="Rechthoek 8"/>
          <p:cNvSpPr/>
          <p:nvPr/>
        </p:nvSpPr>
        <p:spPr>
          <a:xfrm>
            <a:off x="686949" y="2924944"/>
            <a:ext cx="8061515" cy="115212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11560" y="3177843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Ga naar: </a:t>
            </a:r>
            <a:r>
              <a:rPr lang="nl-NL" dirty="0">
                <a:hlinkClick r:id="rId2"/>
              </a:rPr>
              <a:t>www.rhollmann.nl</a:t>
            </a:r>
            <a:r>
              <a:rPr lang="nl-NL" dirty="0"/>
              <a:t>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b="1" dirty="0" err="1" smtClean="0">
                <a:sym typeface="Wingdings" panose="05000000000000000000" pitchFamily="2" charset="2"/>
              </a:rPr>
              <a:t>Kapitel</a:t>
            </a:r>
            <a:r>
              <a:rPr lang="nl-NL" b="1" dirty="0" smtClean="0">
                <a:sym typeface="Wingdings" panose="05000000000000000000" pitchFamily="2" charset="2"/>
              </a:rPr>
              <a:t> 5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b="1" dirty="0" smtClean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grammatica L </a:t>
            </a:r>
            <a:r>
              <a:rPr lang="nl-NL" dirty="0">
                <a:sym typeface="Wingdings" panose="05000000000000000000" pitchFamily="2" charset="2"/>
              </a:rPr>
              <a:t>download het </a:t>
            </a:r>
            <a:r>
              <a:rPr lang="nl-NL" dirty="0" err="1">
                <a:sym typeface="Wingdings" panose="05000000000000000000" pitchFamily="2" charset="2"/>
              </a:rPr>
              <a:t>worddocument</a:t>
            </a:r>
            <a:r>
              <a:rPr lang="nl-NL" dirty="0">
                <a:sym typeface="Wingdings" panose="05000000000000000000" pitchFamily="2" charset="2"/>
              </a:rPr>
              <a:t>: </a:t>
            </a:r>
            <a:r>
              <a:rPr lang="nl-NL" dirty="0" smtClean="0">
                <a:sym typeface="Wingdings" panose="05000000000000000000" pitchFamily="2" charset="2"/>
              </a:rPr>
              <a:t>“grammatica L”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822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73" y="1556793"/>
            <a:ext cx="8550430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555776" y="291565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vrouwelijk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572000" y="289264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--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6444208" y="291565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die</a:t>
            </a:r>
            <a:endParaRPr lang="nl-NL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26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683568" y="3001595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/>
              <a:t>1) der </a:t>
            </a:r>
            <a:r>
              <a:rPr lang="de-DE" sz="2000" dirty="0"/>
              <a:t>Salat			Ist d____ Salat lecker?</a:t>
            </a:r>
            <a:endParaRPr lang="nl-NL" sz="2000" dirty="0"/>
          </a:p>
          <a:p>
            <a:r>
              <a:rPr lang="de-DE" sz="2000" dirty="0" smtClean="0"/>
              <a:t>2) die </a:t>
            </a:r>
            <a:r>
              <a:rPr lang="de-DE" sz="2000" dirty="0"/>
              <a:t>Frau			Ich suche d___ Frau.</a:t>
            </a:r>
            <a:endParaRPr lang="nl-NL" sz="2000" dirty="0"/>
          </a:p>
          <a:p>
            <a:r>
              <a:rPr lang="de-DE" sz="2000" dirty="0" smtClean="0"/>
              <a:t>3) der </a:t>
            </a:r>
            <a:r>
              <a:rPr lang="de-DE" sz="2000" dirty="0"/>
              <a:t>Käse			</a:t>
            </a:r>
            <a:r>
              <a:rPr lang="de-DE" sz="2000" dirty="0" smtClean="0"/>
              <a:t>Ich kaufe d___ </a:t>
            </a:r>
            <a:r>
              <a:rPr lang="de-DE" sz="2000" dirty="0"/>
              <a:t>Käse </a:t>
            </a:r>
            <a:r>
              <a:rPr lang="de-DE" sz="2000" dirty="0" smtClean="0"/>
              <a:t>im Supermarkt.</a:t>
            </a:r>
            <a:endParaRPr lang="nl-NL" sz="2000" dirty="0"/>
          </a:p>
          <a:p>
            <a:r>
              <a:rPr lang="de-DE" sz="2000" dirty="0" smtClean="0"/>
              <a:t>4) das Huhn			Ich nehme d___ Huhn.</a:t>
            </a:r>
            <a:endParaRPr lang="nl-NL" sz="2000" dirty="0" smtClean="0"/>
          </a:p>
          <a:p>
            <a:r>
              <a:rPr lang="de-DE" sz="2000" dirty="0" smtClean="0"/>
              <a:t>5) die Erdbeeren</a:t>
            </a:r>
            <a:r>
              <a:rPr lang="de-DE" sz="2000" dirty="0"/>
              <a:t>		</a:t>
            </a:r>
            <a:r>
              <a:rPr lang="de-DE" sz="2000" dirty="0" smtClean="0"/>
              <a:t>	</a:t>
            </a:r>
            <a:r>
              <a:rPr lang="de-DE" sz="2000" dirty="0"/>
              <a:t>D___ Erdbeeren mag ich nicht.</a:t>
            </a:r>
          </a:p>
          <a:p>
            <a:r>
              <a:rPr lang="de-DE" sz="2000" dirty="0" smtClean="0"/>
              <a:t>6) der </a:t>
            </a:r>
            <a:r>
              <a:rPr lang="de-DE" sz="2000" dirty="0"/>
              <a:t>Apfel		</a:t>
            </a:r>
            <a:r>
              <a:rPr lang="de-DE" sz="2000" dirty="0" smtClean="0"/>
              <a:t>	Mein </a:t>
            </a:r>
            <a:r>
              <a:rPr lang="de-DE" sz="2000" dirty="0"/>
              <a:t>Vater isst d___ Apfel.</a:t>
            </a:r>
            <a:endParaRPr lang="nl-NL" sz="2000" dirty="0"/>
          </a:p>
          <a:p>
            <a:r>
              <a:rPr lang="de-DE" sz="2000" dirty="0" smtClean="0"/>
              <a:t>7) der </a:t>
            </a:r>
            <a:r>
              <a:rPr lang="de-DE" sz="2000" dirty="0" smtClean="0"/>
              <a:t>Mann 	</a:t>
            </a:r>
            <a:r>
              <a:rPr lang="de-DE" sz="2000" dirty="0"/>
              <a:t>	</a:t>
            </a:r>
            <a:r>
              <a:rPr lang="de-DE" sz="2000" dirty="0" smtClean="0"/>
              <a:t>	D</a:t>
            </a:r>
            <a:r>
              <a:rPr lang="de-DE" sz="2000" dirty="0"/>
              <a:t>___ Mann kauft </a:t>
            </a:r>
            <a:r>
              <a:rPr lang="de-DE" sz="2000" dirty="0" smtClean="0"/>
              <a:t>einen Kaffee.</a:t>
            </a:r>
            <a:endParaRPr lang="nl-NL" sz="2000" dirty="0"/>
          </a:p>
          <a:p>
            <a:r>
              <a:rPr lang="de-DE" sz="2000" dirty="0" smtClean="0"/>
              <a:t>8) die </a:t>
            </a:r>
            <a:r>
              <a:rPr lang="de-DE" sz="2000" dirty="0" smtClean="0"/>
              <a:t>Kinder</a:t>
            </a:r>
            <a:r>
              <a:rPr lang="de-DE" sz="2000" dirty="0"/>
              <a:t>	</a:t>
            </a:r>
            <a:r>
              <a:rPr lang="de-DE" sz="2000" dirty="0" smtClean="0"/>
              <a:t>		D</a:t>
            </a:r>
            <a:r>
              <a:rPr lang="de-DE" sz="2000" dirty="0"/>
              <a:t>___ Kinder bereiten </a:t>
            </a:r>
            <a:r>
              <a:rPr lang="de-DE" sz="2000" dirty="0" smtClean="0"/>
              <a:t>das Essen vor.</a:t>
            </a:r>
          </a:p>
          <a:p>
            <a:r>
              <a:rPr lang="de-DE" sz="2000" dirty="0" smtClean="0"/>
              <a:t>9) das Frühstück			Ich bereite d___ Frühstück vor.</a:t>
            </a:r>
            <a:endParaRPr lang="nl-NL" sz="2000" dirty="0"/>
          </a:p>
        </p:txBody>
      </p:sp>
      <p:sp>
        <p:nvSpPr>
          <p:cNvPr id="5" name="Tekstvak 4"/>
          <p:cNvSpPr txBox="1"/>
          <p:nvPr/>
        </p:nvSpPr>
        <p:spPr>
          <a:xfrm>
            <a:off x="5690592" y="3940313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as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4923656" y="3006824"/>
            <a:ext cx="51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er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572000" y="4879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er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580112" y="33041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ie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508104" y="36548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en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6177880" y="45282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en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4589613" y="5167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ie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863080" y="1852698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err="1" smtClean="0"/>
              <a:t>Aufgabe</a:t>
            </a:r>
            <a:r>
              <a:rPr lang="nl-NL" sz="3200" b="1" dirty="0" smtClean="0"/>
              <a:t> 1</a:t>
            </a:r>
            <a:endParaRPr lang="nl-NL" sz="3200" b="1" dirty="0"/>
          </a:p>
        </p:txBody>
      </p:sp>
      <p:sp>
        <p:nvSpPr>
          <p:cNvPr id="15" name="Tekstvak 14"/>
          <p:cNvSpPr txBox="1"/>
          <p:nvPr/>
        </p:nvSpPr>
        <p:spPr>
          <a:xfrm>
            <a:off x="1239990" y="620688"/>
            <a:ext cx="709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/>
              <a:t>Mach </a:t>
            </a:r>
            <a:r>
              <a:rPr lang="nl-NL" sz="3600" b="1" dirty="0" err="1" smtClean="0"/>
              <a:t>jetzt</a:t>
            </a:r>
            <a:r>
              <a:rPr lang="nl-NL" sz="3600" b="1" dirty="0" smtClean="0"/>
              <a:t> </a:t>
            </a:r>
            <a:r>
              <a:rPr lang="nl-NL" sz="3600" b="1" dirty="0" err="1" smtClean="0"/>
              <a:t>Aufgabe</a:t>
            </a:r>
            <a:r>
              <a:rPr lang="nl-NL" sz="3600" b="1" dirty="0" smtClean="0"/>
              <a:t> 1 </a:t>
            </a:r>
            <a:r>
              <a:rPr lang="nl-NL" sz="3600" b="1" dirty="0" smtClean="0">
                <a:sym typeface="Wingdings" panose="05000000000000000000" pitchFamily="2" charset="2"/>
              </a:rPr>
              <a:t> 3 Minuten!</a:t>
            </a:r>
            <a:endParaRPr lang="nl-NL" sz="3600" b="1" dirty="0"/>
          </a:p>
        </p:txBody>
      </p:sp>
      <p:sp>
        <p:nvSpPr>
          <p:cNvPr id="16" name="Tekstvak 15"/>
          <p:cNvSpPr txBox="1"/>
          <p:nvPr/>
        </p:nvSpPr>
        <p:spPr>
          <a:xfrm>
            <a:off x="4597862" y="4230960"/>
            <a:ext cx="51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ie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262199" y="2924944"/>
            <a:ext cx="78140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28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nl-NL" sz="28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262199" y="3573016"/>
            <a:ext cx="78140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28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nl-NL" sz="28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262199" y="4456276"/>
            <a:ext cx="78140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28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nl-NL" sz="28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262199" y="4797152"/>
            <a:ext cx="78140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28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nl-NL" sz="28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5690592" y="544522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as</a:t>
            </a:r>
            <a:endParaRPr lang="nl-NL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8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kstvak 38"/>
          <p:cNvSpPr txBox="1"/>
          <p:nvPr/>
        </p:nvSpPr>
        <p:spPr>
          <a:xfrm>
            <a:off x="276427" y="18864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Een stapje verder</a:t>
            </a:r>
            <a:endParaRPr lang="nl-NL" sz="3200" b="1" dirty="0"/>
          </a:p>
        </p:txBody>
      </p:sp>
      <p:sp>
        <p:nvSpPr>
          <p:cNvPr id="2" name="Tekstvak 1"/>
          <p:cNvSpPr txBox="1"/>
          <p:nvPr/>
        </p:nvSpPr>
        <p:spPr>
          <a:xfrm>
            <a:off x="755576" y="1484784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Net hebben we heel de tijd gekeken naar “de” en “het”:</a:t>
            </a:r>
          </a:p>
          <a:p>
            <a:pPr algn="ctr"/>
            <a:endParaRPr lang="nl-NL" sz="2400" dirty="0"/>
          </a:p>
          <a:p>
            <a:pPr algn="ctr"/>
            <a:r>
              <a:rPr lang="nl-NL" sz="2400" u="sng" dirty="0" smtClean="0">
                <a:solidFill>
                  <a:srgbClr val="0070C0"/>
                </a:solidFill>
              </a:rPr>
              <a:t>Het</a:t>
            </a:r>
            <a:r>
              <a:rPr lang="nl-NL" sz="2400" dirty="0" smtClean="0">
                <a:solidFill>
                  <a:srgbClr val="0070C0"/>
                </a:solidFill>
              </a:rPr>
              <a:t> kind eet </a:t>
            </a:r>
            <a:r>
              <a:rPr lang="nl-NL" sz="2400" u="sng" dirty="0" smtClean="0">
                <a:solidFill>
                  <a:srgbClr val="0070C0"/>
                </a:solidFill>
              </a:rPr>
              <a:t>de</a:t>
            </a:r>
            <a:r>
              <a:rPr lang="nl-NL" sz="2400" dirty="0" smtClean="0">
                <a:solidFill>
                  <a:srgbClr val="0070C0"/>
                </a:solidFill>
              </a:rPr>
              <a:t> rijst. </a:t>
            </a:r>
            <a:r>
              <a:rPr lang="nl-NL" sz="2400" dirty="0" smtClean="0">
                <a:sym typeface="Wingdings" panose="05000000000000000000" pitchFamily="2" charset="2"/>
              </a:rPr>
              <a:t> </a:t>
            </a:r>
            <a:r>
              <a:rPr lang="nl-NL" sz="2400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Das</a:t>
            </a:r>
            <a:r>
              <a:rPr lang="nl-NL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Kind </a:t>
            </a:r>
            <a:r>
              <a:rPr lang="nl-NL" sz="2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isst</a:t>
            </a:r>
            <a:r>
              <a:rPr lang="nl-NL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l-NL" sz="2400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den</a:t>
            </a:r>
            <a:r>
              <a:rPr lang="nl-NL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Reis.</a:t>
            </a:r>
            <a:endParaRPr lang="nl-NL" sz="2400" dirty="0" smtClean="0">
              <a:solidFill>
                <a:srgbClr val="FF00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104519" y="3717032"/>
            <a:ext cx="712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/>
              <a:t>Maar wat nou als je “een” of “mijn” of “haar” moet vertalen?</a:t>
            </a:r>
          </a:p>
          <a:p>
            <a:pPr algn="ctr"/>
            <a:endParaRPr lang="nl-NL" sz="2800" b="1" dirty="0"/>
          </a:p>
          <a:p>
            <a:pPr algn="ctr"/>
            <a:r>
              <a:rPr lang="nl-NL" sz="2800" u="sng" dirty="0" smtClean="0">
                <a:solidFill>
                  <a:srgbClr val="0070C0"/>
                </a:solidFill>
              </a:rPr>
              <a:t>Mijn</a:t>
            </a:r>
            <a:r>
              <a:rPr lang="nl-NL" sz="2800" dirty="0" smtClean="0">
                <a:solidFill>
                  <a:srgbClr val="0070C0"/>
                </a:solidFill>
              </a:rPr>
              <a:t> kind eet </a:t>
            </a:r>
            <a:r>
              <a:rPr lang="nl-NL" sz="2800" u="sng" dirty="0" smtClean="0">
                <a:solidFill>
                  <a:srgbClr val="0070C0"/>
                </a:solidFill>
              </a:rPr>
              <a:t>een</a:t>
            </a:r>
            <a:r>
              <a:rPr lang="nl-NL" sz="2800" dirty="0" smtClean="0">
                <a:solidFill>
                  <a:srgbClr val="0070C0"/>
                </a:solidFill>
              </a:rPr>
              <a:t> ei.</a:t>
            </a:r>
            <a:endParaRPr lang="nl-NL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dirty="0" smtClean="0"/>
              <a:t>  “een, geen, bezittelijke voornaamwoorden”</a:t>
            </a:r>
            <a:endParaRPr lang="nl-NL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005" y="3068960"/>
            <a:ext cx="61055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2328866" y="314096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mannelijk              vrouwelijk             onzijdig            meervoud</a:t>
            </a:r>
            <a:endParaRPr lang="nl-NL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2616898" y="3573016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ein</a:t>
            </a:r>
            <a:r>
              <a:rPr lang="nl-NL" dirty="0" smtClean="0"/>
              <a:t>-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281466" y="3573016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eine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5793634" y="3573016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ein</a:t>
            </a:r>
            <a:r>
              <a:rPr lang="nl-NL" dirty="0" smtClean="0"/>
              <a:t>-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7305802" y="3573016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keine</a:t>
            </a:r>
            <a:endParaRPr lang="nl-NL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44551"/>
            <a:ext cx="1533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kstvak 10"/>
          <p:cNvSpPr txBox="1"/>
          <p:nvPr/>
        </p:nvSpPr>
        <p:spPr>
          <a:xfrm>
            <a:off x="788300" y="35730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onderwerp</a:t>
            </a:r>
            <a:endParaRPr lang="nl-NL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23345"/>
            <a:ext cx="1533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vak 12"/>
          <p:cNvSpPr txBox="1"/>
          <p:nvPr/>
        </p:nvSpPr>
        <p:spPr>
          <a:xfrm>
            <a:off x="721016" y="411234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lijdend voorwerp</a:t>
            </a:r>
            <a:endParaRPr lang="nl-NL" sz="1400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004" y="4023345"/>
            <a:ext cx="6105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kstvak 14"/>
          <p:cNvSpPr txBox="1"/>
          <p:nvPr/>
        </p:nvSpPr>
        <p:spPr>
          <a:xfrm>
            <a:off x="4286469" y="4075498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eine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5804385" y="4050788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ein</a:t>
            </a:r>
            <a:r>
              <a:rPr lang="nl-NL" dirty="0" smtClean="0"/>
              <a:t>-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7305802" y="4070629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keine</a:t>
            </a:r>
            <a:endParaRPr lang="nl-NL" dirty="0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983" y="4023345"/>
            <a:ext cx="1533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kstvak 18"/>
          <p:cNvSpPr txBox="1"/>
          <p:nvPr/>
        </p:nvSpPr>
        <p:spPr>
          <a:xfrm>
            <a:off x="2616898" y="4077072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ein</a:t>
            </a:r>
            <a:r>
              <a:rPr lang="nl-NL" b="1" dirty="0" err="1" smtClean="0"/>
              <a:t>en</a:t>
            </a:r>
            <a:endParaRPr lang="nl-NL" b="1" dirty="0"/>
          </a:p>
        </p:txBody>
      </p:sp>
      <p:sp>
        <p:nvSpPr>
          <p:cNvPr id="23" name="Tekstvak 22"/>
          <p:cNvSpPr txBox="1"/>
          <p:nvPr/>
        </p:nvSpPr>
        <p:spPr>
          <a:xfrm>
            <a:off x="611560" y="5674952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der </a:t>
            </a:r>
            <a:r>
              <a:rPr lang="nl-NL" sz="2000" b="1" dirty="0" err="1" smtClean="0"/>
              <a:t>Mann</a:t>
            </a:r>
            <a:r>
              <a:rPr lang="nl-NL" sz="2000" b="1" dirty="0" smtClean="0"/>
              <a:t>/ der </a:t>
            </a:r>
            <a:r>
              <a:rPr lang="nl-NL" sz="2000" b="1" dirty="0" err="1" smtClean="0"/>
              <a:t>Löffel</a:t>
            </a:r>
            <a:r>
              <a:rPr lang="nl-NL" sz="2000" b="1" dirty="0" smtClean="0"/>
              <a:t>:</a:t>
            </a:r>
            <a:r>
              <a:rPr lang="nl-NL" sz="2800" b="1" dirty="0" smtClean="0"/>
              <a:t>	</a:t>
            </a:r>
            <a:r>
              <a:rPr lang="nl-NL" sz="2800" b="1" dirty="0" err="1" smtClean="0"/>
              <a:t>Ihr</a:t>
            </a:r>
            <a:r>
              <a:rPr lang="nl-NL" sz="2800" b="1" dirty="0" smtClean="0"/>
              <a:t>____ </a:t>
            </a:r>
            <a:r>
              <a:rPr lang="nl-NL" sz="2800" b="1" dirty="0" err="1" smtClean="0"/>
              <a:t>Mann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will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ein</a:t>
            </a:r>
            <a:r>
              <a:rPr lang="nl-NL" sz="2800" b="1" dirty="0" smtClean="0"/>
              <a:t>____ </a:t>
            </a:r>
            <a:r>
              <a:rPr lang="nl-NL" sz="2800" b="1" dirty="0" err="1" smtClean="0"/>
              <a:t>Löffel</a:t>
            </a:r>
            <a:r>
              <a:rPr lang="nl-NL" sz="2800" b="1" dirty="0" smtClean="0"/>
              <a:t>.</a:t>
            </a:r>
            <a:endParaRPr lang="nl-NL" sz="2800" b="1" dirty="0"/>
          </a:p>
        </p:txBody>
      </p:sp>
      <p:sp>
        <p:nvSpPr>
          <p:cNvPr id="24" name="Tekstvak 23"/>
          <p:cNvSpPr txBox="1"/>
          <p:nvPr/>
        </p:nvSpPr>
        <p:spPr>
          <a:xfrm>
            <a:off x="5587276" y="5085184"/>
            <a:ext cx="428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00B050"/>
                </a:solidFill>
              </a:rPr>
              <a:t>e</a:t>
            </a:r>
            <a:endParaRPr lang="nl-NL" sz="3200" dirty="0">
              <a:solidFill>
                <a:srgbClr val="00B050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8388423" y="3495050"/>
            <a:ext cx="647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ym typeface="Wingdings" panose="05000000000000000000" pitchFamily="2" charset="2"/>
              </a:rPr>
              <a:t></a:t>
            </a:r>
            <a:endParaRPr lang="nl-NL" sz="3200" dirty="0"/>
          </a:p>
        </p:txBody>
      </p:sp>
      <p:sp>
        <p:nvSpPr>
          <p:cNvPr id="3" name="Tekstvak 2"/>
          <p:cNvSpPr txBox="1"/>
          <p:nvPr/>
        </p:nvSpPr>
        <p:spPr>
          <a:xfrm>
            <a:off x="842363" y="1587495"/>
            <a:ext cx="1033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een =</a:t>
            </a:r>
          </a:p>
          <a:p>
            <a:r>
              <a:rPr lang="nl-NL" dirty="0" smtClean="0"/>
              <a:t>geen =</a:t>
            </a:r>
          </a:p>
          <a:p>
            <a:r>
              <a:rPr lang="nl-NL" dirty="0" smtClean="0"/>
              <a:t>jouw = 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3037487" y="1615762"/>
            <a:ext cx="1033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mijn =</a:t>
            </a:r>
          </a:p>
          <a:p>
            <a:r>
              <a:rPr lang="nl-NL" dirty="0" smtClean="0"/>
              <a:t>zijn =</a:t>
            </a:r>
          </a:p>
          <a:p>
            <a:r>
              <a:rPr lang="nl-NL" dirty="0" smtClean="0"/>
              <a:t>haar = 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5067465" y="1632562"/>
            <a:ext cx="1401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onze =</a:t>
            </a:r>
          </a:p>
          <a:p>
            <a:r>
              <a:rPr lang="nl-NL" dirty="0" smtClean="0"/>
              <a:t>jullie =</a:t>
            </a:r>
          </a:p>
          <a:p>
            <a:r>
              <a:rPr lang="nl-NL" dirty="0" smtClean="0"/>
              <a:t>hun =</a:t>
            </a:r>
          </a:p>
        </p:txBody>
      </p:sp>
      <p:sp>
        <p:nvSpPr>
          <p:cNvPr id="22" name="Rechthoek 21"/>
          <p:cNvSpPr/>
          <p:nvPr/>
        </p:nvSpPr>
        <p:spPr>
          <a:xfrm>
            <a:off x="7210504" y="1632562"/>
            <a:ext cx="692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uw = 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1508203" y="161484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ein</a:t>
            </a:r>
            <a:r>
              <a:rPr lang="nl-NL" b="1" dirty="0" smtClean="0">
                <a:solidFill>
                  <a:srgbClr val="0070C0"/>
                </a:solidFill>
              </a:rPr>
              <a:t>..</a:t>
            </a:r>
          </a:p>
          <a:p>
            <a:r>
              <a:rPr lang="nl-NL" b="1" dirty="0" err="1" smtClean="0">
                <a:solidFill>
                  <a:srgbClr val="0070C0"/>
                </a:solidFill>
              </a:rPr>
              <a:t>kein</a:t>
            </a:r>
            <a:r>
              <a:rPr lang="nl-NL" b="1" dirty="0" smtClean="0">
                <a:solidFill>
                  <a:srgbClr val="0070C0"/>
                </a:solidFill>
              </a:rPr>
              <a:t>..</a:t>
            </a:r>
          </a:p>
          <a:p>
            <a:r>
              <a:rPr lang="nl-NL" b="1" dirty="0" smtClean="0">
                <a:solidFill>
                  <a:srgbClr val="0070C0"/>
                </a:solidFill>
              </a:rPr>
              <a:t>dein..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3702622" y="162986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mein</a:t>
            </a:r>
            <a:r>
              <a:rPr lang="nl-NL" b="1" dirty="0" smtClean="0">
                <a:solidFill>
                  <a:srgbClr val="0070C0"/>
                </a:solidFill>
              </a:rPr>
              <a:t>..</a:t>
            </a:r>
          </a:p>
          <a:p>
            <a:r>
              <a:rPr lang="nl-NL" b="1" dirty="0" smtClean="0">
                <a:solidFill>
                  <a:srgbClr val="0070C0"/>
                </a:solidFill>
              </a:rPr>
              <a:t>sein..</a:t>
            </a:r>
          </a:p>
          <a:p>
            <a:r>
              <a:rPr lang="nl-NL" b="1" dirty="0" err="1" smtClean="0">
                <a:solidFill>
                  <a:srgbClr val="0070C0"/>
                </a:solidFill>
              </a:rPr>
              <a:t>ihr</a:t>
            </a:r>
            <a:r>
              <a:rPr lang="nl-NL" b="1" dirty="0" smtClean="0">
                <a:solidFill>
                  <a:srgbClr val="0070C0"/>
                </a:solidFill>
              </a:rPr>
              <a:t>..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5868144" y="1632562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unser</a:t>
            </a:r>
            <a:r>
              <a:rPr lang="nl-NL" b="1" dirty="0" smtClean="0">
                <a:solidFill>
                  <a:srgbClr val="0070C0"/>
                </a:solidFill>
              </a:rPr>
              <a:t>..</a:t>
            </a:r>
          </a:p>
          <a:p>
            <a:r>
              <a:rPr lang="nl-NL" b="1" dirty="0" err="1" smtClean="0">
                <a:solidFill>
                  <a:srgbClr val="0070C0"/>
                </a:solidFill>
              </a:rPr>
              <a:t>euer</a:t>
            </a:r>
            <a:r>
              <a:rPr lang="nl-NL" b="1" dirty="0" smtClean="0">
                <a:solidFill>
                  <a:srgbClr val="0070C0"/>
                </a:solidFill>
              </a:rPr>
              <a:t>..</a:t>
            </a:r>
          </a:p>
          <a:p>
            <a:r>
              <a:rPr lang="nl-NL" b="1" dirty="0" err="1" smtClean="0">
                <a:solidFill>
                  <a:srgbClr val="0070C0"/>
                </a:solidFill>
              </a:rPr>
              <a:t>ihr</a:t>
            </a:r>
            <a:r>
              <a:rPr lang="nl-NL" b="1" dirty="0" smtClean="0">
                <a:solidFill>
                  <a:srgbClr val="0070C0"/>
                </a:solidFill>
              </a:rPr>
              <a:t>..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7812360" y="163256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Ihr</a:t>
            </a:r>
            <a:r>
              <a:rPr lang="nl-NL" b="1" dirty="0" smtClean="0">
                <a:solidFill>
                  <a:srgbClr val="0070C0"/>
                </a:solidFill>
              </a:rPr>
              <a:t>..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590289" y="5146739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die Gabel:</a:t>
            </a:r>
            <a:r>
              <a:rPr lang="nl-NL" sz="2800" b="1" dirty="0"/>
              <a:t>	</a:t>
            </a:r>
            <a:r>
              <a:rPr lang="nl-NL" sz="2800" b="1" dirty="0" smtClean="0"/>
              <a:t>	</a:t>
            </a:r>
            <a:r>
              <a:rPr lang="nl-NL" sz="2800" b="1" dirty="0" err="1" smtClean="0"/>
              <a:t>Ich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möchte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ein</a:t>
            </a:r>
            <a:r>
              <a:rPr lang="nl-NL" sz="2800" b="1" dirty="0" smtClean="0"/>
              <a:t>___ Gabel.</a:t>
            </a:r>
            <a:endParaRPr lang="nl-NL" sz="2800" b="1" dirty="0"/>
          </a:p>
        </p:txBody>
      </p:sp>
      <p:sp>
        <p:nvSpPr>
          <p:cNvPr id="35" name="Tekstvak 34"/>
          <p:cNvSpPr txBox="1"/>
          <p:nvPr/>
        </p:nvSpPr>
        <p:spPr>
          <a:xfrm>
            <a:off x="3866922" y="5593255"/>
            <a:ext cx="428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00B050"/>
                </a:solidFill>
              </a:rPr>
              <a:t>-</a:t>
            </a:r>
            <a:endParaRPr lang="nl-NL" sz="3200" dirty="0">
              <a:solidFill>
                <a:srgbClr val="00B050"/>
              </a:solidFill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6675234" y="5626976"/>
            <a:ext cx="7669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00B050"/>
                </a:solidFill>
              </a:rPr>
              <a:t>en</a:t>
            </a:r>
            <a:endParaRPr lang="nl-NL" sz="3200" dirty="0">
              <a:solidFill>
                <a:srgbClr val="00B050"/>
              </a:solidFill>
            </a:endParaRPr>
          </a:p>
        </p:txBody>
      </p:sp>
      <p:pic>
        <p:nvPicPr>
          <p:cNvPr id="37" name="Picture 2" descr="http://www.dsp-innovation.nl/image/lampje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63"/>
          <a:stretch/>
        </p:blipFill>
        <p:spPr bwMode="auto">
          <a:xfrm>
            <a:off x="281863" y="5699910"/>
            <a:ext cx="410433" cy="52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Rechte verbindingslijn 37"/>
          <p:cNvCxnSpPr/>
          <p:nvPr/>
        </p:nvCxnSpPr>
        <p:spPr>
          <a:xfrm>
            <a:off x="3491272" y="6220162"/>
            <a:ext cx="1992521" cy="864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V="1">
            <a:off x="5595046" y="6198172"/>
            <a:ext cx="442934" cy="51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V="1">
            <a:off x="6135152" y="6178030"/>
            <a:ext cx="2232291" cy="9292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kstvak 40"/>
          <p:cNvSpPr txBox="1"/>
          <p:nvPr/>
        </p:nvSpPr>
        <p:spPr>
          <a:xfrm>
            <a:off x="6854062" y="6237312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C000"/>
                </a:solidFill>
              </a:rPr>
              <a:t>l</a:t>
            </a:r>
            <a:r>
              <a:rPr lang="nl-NL" b="1" dirty="0" smtClean="0">
                <a:solidFill>
                  <a:srgbClr val="FFC000"/>
                </a:solidFill>
              </a:rPr>
              <a:t>v</a:t>
            </a:r>
            <a:endParaRPr lang="nl-NL" b="1" dirty="0">
              <a:solidFill>
                <a:srgbClr val="FFC000"/>
              </a:solidFill>
            </a:endParaRPr>
          </a:p>
        </p:txBody>
      </p:sp>
      <p:sp>
        <p:nvSpPr>
          <p:cNvPr id="42" name="Tekstvak 41"/>
          <p:cNvSpPr txBox="1"/>
          <p:nvPr/>
        </p:nvSpPr>
        <p:spPr>
          <a:xfrm>
            <a:off x="3964060" y="6237312"/>
            <a:ext cx="1029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o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43" name="Tekstvak 42"/>
          <p:cNvSpPr txBox="1"/>
          <p:nvPr/>
        </p:nvSpPr>
        <p:spPr>
          <a:xfrm>
            <a:off x="5631130" y="6237312"/>
            <a:ext cx="1029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pv</a:t>
            </a:r>
            <a:endParaRPr lang="nl-NL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18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3" grpId="0"/>
      <p:bldP spid="15" grpId="0"/>
      <p:bldP spid="16" grpId="0"/>
      <p:bldP spid="17" grpId="0"/>
      <p:bldP spid="19" grpId="0"/>
      <p:bldP spid="23" grpId="0"/>
      <p:bldP spid="24" grpId="0"/>
      <p:bldP spid="25" grpId="0"/>
      <p:bldP spid="3" grpId="0"/>
      <p:bldP spid="26" grpId="0"/>
      <p:bldP spid="27" grpId="0"/>
      <p:bldP spid="22" grpId="0"/>
      <p:bldP spid="34" grpId="0"/>
      <p:bldP spid="35" grpId="0"/>
      <p:bldP spid="36" grpId="0"/>
      <p:bldP spid="41" grpId="0"/>
      <p:bldP spid="42" grpId="0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err="1" smtClean="0"/>
              <a:t>Im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Buch</a:t>
            </a:r>
            <a:r>
              <a:rPr lang="nl-NL" sz="4000" b="1" dirty="0" smtClean="0"/>
              <a:t> (S. 66)</a:t>
            </a:r>
            <a:endParaRPr lang="nl-NL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" t="2471" r="9664" b="3829"/>
          <a:stretch/>
        </p:blipFill>
        <p:spPr bwMode="auto">
          <a:xfrm>
            <a:off x="323528" y="1805048"/>
            <a:ext cx="8674263" cy="414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17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In het werkboek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31032" y="1556792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In het werkboek hebben ze het niet altijd over ontleden, </a:t>
            </a:r>
          </a:p>
          <a:p>
            <a:pPr algn="ctr"/>
            <a:r>
              <a:rPr lang="nl-NL" sz="2400" dirty="0" smtClean="0"/>
              <a:t>maar ook over “hij/hem”. </a:t>
            </a:r>
          </a:p>
          <a:p>
            <a:pPr algn="ctr"/>
            <a:endParaRPr lang="nl-NL" sz="2400" dirty="0" smtClean="0"/>
          </a:p>
          <a:p>
            <a:pPr algn="ctr"/>
            <a:r>
              <a:rPr lang="nl-NL" sz="2400" dirty="0" smtClean="0"/>
              <a:t>Dit is een trucje, die je </a:t>
            </a:r>
            <a:r>
              <a:rPr lang="nl-NL" sz="2400" b="1" dirty="0" smtClean="0"/>
              <a:t>MAG</a:t>
            </a:r>
            <a:r>
              <a:rPr lang="nl-NL" sz="2400" dirty="0" smtClean="0"/>
              <a:t> gebruiken. Hoeft absoluut niet!</a:t>
            </a:r>
            <a:endParaRPr lang="nl-NL" sz="2400" dirty="0"/>
          </a:p>
        </p:txBody>
      </p:sp>
      <p:sp>
        <p:nvSpPr>
          <p:cNvPr id="5" name="Tekstvak 4"/>
          <p:cNvSpPr txBox="1"/>
          <p:nvPr/>
        </p:nvSpPr>
        <p:spPr>
          <a:xfrm>
            <a:off x="827584" y="3885699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Der </a:t>
            </a:r>
            <a:r>
              <a:rPr lang="nl-NL" sz="2400" dirty="0" err="1" smtClean="0">
                <a:solidFill>
                  <a:srgbClr val="00B050"/>
                </a:solidFill>
              </a:rPr>
              <a:t>Mann</a:t>
            </a:r>
            <a:r>
              <a:rPr lang="nl-NL" sz="2400" dirty="0" smtClean="0">
                <a:solidFill>
                  <a:srgbClr val="00B050"/>
                </a:solidFill>
              </a:rPr>
              <a:t> </a:t>
            </a:r>
            <a:r>
              <a:rPr lang="nl-NL" sz="2400" dirty="0" err="1" smtClean="0"/>
              <a:t>sieht</a:t>
            </a:r>
            <a:r>
              <a:rPr lang="nl-NL" sz="2400" dirty="0" smtClean="0"/>
              <a:t> </a:t>
            </a:r>
            <a:r>
              <a:rPr lang="nl-NL" sz="2400" dirty="0" smtClean="0">
                <a:solidFill>
                  <a:srgbClr val="FF0000"/>
                </a:solidFill>
              </a:rPr>
              <a:t>den Onkel</a:t>
            </a:r>
            <a:r>
              <a:rPr lang="nl-NL" sz="2400" dirty="0" smtClean="0"/>
              <a:t>.</a:t>
            </a:r>
            <a:endParaRPr lang="nl-NL" sz="2400" dirty="0"/>
          </a:p>
        </p:txBody>
      </p:sp>
      <p:sp>
        <p:nvSpPr>
          <p:cNvPr id="34" name="Tekstvak 33"/>
          <p:cNvSpPr txBox="1"/>
          <p:nvPr/>
        </p:nvSpPr>
        <p:spPr>
          <a:xfrm>
            <a:off x="863836" y="4336761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De man </a:t>
            </a:r>
            <a:r>
              <a:rPr lang="nl-NL" sz="2400" dirty="0" smtClean="0"/>
              <a:t>ziet </a:t>
            </a:r>
            <a:r>
              <a:rPr lang="nl-NL" sz="2400" dirty="0" smtClean="0">
                <a:solidFill>
                  <a:srgbClr val="FF0000"/>
                </a:solidFill>
              </a:rPr>
              <a:t>de oom.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884875" y="4767535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Hij </a:t>
            </a:r>
            <a:r>
              <a:rPr lang="nl-NL" sz="2400" dirty="0" smtClean="0"/>
              <a:t>ziet </a:t>
            </a:r>
            <a:r>
              <a:rPr lang="nl-NL" sz="2400" dirty="0" smtClean="0">
                <a:solidFill>
                  <a:srgbClr val="FF0000"/>
                </a:solidFill>
              </a:rPr>
              <a:t>hem.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5880905" y="3914034"/>
            <a:ext cx="2592288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dirty="0" smtClean="0"/>
              <a:t>Kan je het stukje zin </a:t>
            </a:r>
          </a:p>
          <a:p>
            <a:pPr algn="ctr"/>
            <a:r>
              <a:rPr lang="nl-NL" sz="2000" dirty="0" smtClean="0"/>
              <a:t>verplaatsen door</a:t>
            </a:r>
            <a:r>
              <a:rPr lang="nl-NL" sz="2000" dirty="0" smtClean="0"/>
              <a:t>:</a:t>
            </a:r>
          </a:p>
          <a:p>
            <a:pPr algn="ctr"/>
            <a:endParaRPr lang="nl-NL" sz="2000" dirty="0"/>
          </a:p>
          <a:p>
            <a:pPr algn="ctr"/>
            <a:endParaRPr lang="nl-NL" sz="2000" dirty="0" smtClean="0"/>
          </a:p>
          <a:p>
            <a:pPr algn="ctr"/>
            <a:endParaRPr lang="nl-NL" sz="2000" dirty="0" smtClean="0"/>
          </a:p>
          <a:p>
            <a:pPr algn="ctr"/>
            <a:endParaRPr lang="nl-NL" sz="2000" dirty="0" smtClean="0"/>
          </a:p>
        </p:txBody>
      </p:sp>
      <p:sp>
        <p:nvSpPr>
          <p:cNvPr id="2" name="Rechthoek 1"/>
          <p:cNvSpPr/>
          <p:nvPr/>
        </p:nvSpPr>
        <p:spPr>
          <a:xfrm>
            <a:off x="5076056" y="479889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rgbClr val="00B050"/>
                </a:solidFill>
              </a:rPr>
              <a:t> “hij” </a:t>
            </a:r>
            <a:r>
              <a:rPr lang="nl-NL" b="1" dirty="0">
                <a:solidFill>
                  <a:srgbClr val="00B050"/>
                </a:solidFill>
                <a:sym typeface="Wingdings" panose="05000000000000000000" pitchFamily="2" charset="2"/>
              </a:rPr>
              <a:t> der</a:t>
            </a:r>
          </a:p>
          <a:p>
            <a:pPr algn="ctr"/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“hem”  den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05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4" grpId="0"/>
      <p:bldP spid="35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uersie.de/sites/fuersie/files/styles/1024x768/public/images/apfel_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96" y="2662271"/>
            <a:ext cx="2097225" cy="1572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b="1" dirty="0" smtClean="0"/>
              <a:t>Das Thema des </a:t>
            </a:r>
            <a:r>
              <a:rPr lang="nl-NL" sz="3600" b="1" dirty="0" err="1" smtClean="0"/>
              <a:t>Kapitels</a:t>
            </a:r>
            <a:r>
              <a:rPr lang="nl-NL" sz="3600" b="1" dirty="0" smtClean="0"/>
              <a:t> </a:t>
            </a:r>
            <a:r>
              <a:rPr lang="nl-NL" sz="3600" b="1" dirty="0" err="1" smtClean="0"/>
              <a:t>ist</a:t>
            </a:r>
            <a:r>
              <a:rPr lang="nl-NL" sz="3600" b="1" dirty="0" smtClean="0"/>
              <a:t> immer noch</a:t>
            </a:r>
          </a:p>
          <a:p>
            <a:r>
              <a:rPr lang="nl-NL" sz="700" b="1" dirty="0" smtClean="0"/>
              <a:t> </a:t>
            </a:r>
          </a:p>
          <a:p>
            <a:r>
              <a:rPr lang="nl-NL" sz="3600" b="1" dirty="0" smtClean="0"/>
              <a:t>….</a:t>
            </a:r>
            <a:r>
              <a:rPr lang="nl-NL" sz="3200" b="1" dirty="0" smtClean="0"/>
              <a:t>…………..</a:t>
            </a:r>
            <a:endParaRPr lang="nl-NL" sz="3200" b="1" dirty="0"/>
          </a:p>
        </p:txBody>
      </p:sp>
      <p:sp>
        <p:nvSpPr>
          <p:cNvPr id="4" name="Tekstvak 3"/>
          <p:cNvSpPr txBox="1"/>
          <p:nvPr/>
        </p:nvSpPr>
        <p:spPr>
          <a:xfrm>
            <a:off x="3983686" y="1052736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0070C0"/>
                </a:solidFill>
              </a:rPr>
              <a:t>Essen!</a:t>
            </a:r>
            <a:endParaRPr lang="nl-NL" sz="2800" b="1" dirty="0">
              <a:solidFill>
                <a:srgbClr val="0070C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67559" y="449982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____   _________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703394" y="4462776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/>
              <a:t>der             </a:t>
            </a:r>
            <a:r>
              <a:rPr lang="nl-NL" sz="1600" b="1" dirty="0" err="1" smtClean="0"/>
              <a:t>Apfel</a:t>
            </a:r>
            <a:endParaRPr lang="nl-NL" sz="1600" b="1" dirty="0"/>
          </a:p>
        </p:txBody>
      </p:sp>
      <p:sp>
        <p:nvSpPr>
          <p:cNvPr id="8" name="Tekstvak 7"/>
          <p:cNvSpPr txBox="1"/>
          <p:nvPr/>
        </p:nvSpPr>
        <p:spPr>
          <a:xfrm>
            <a:off x="347465" y="5240221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mannelijk 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 rot="16200000">
            <a:off x="622323" y="4794818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endParaRPr lang="nl-NL" dirty="0">
              <a:solidFill>
                <a:srgbClr val="7030A0"/>
              </a:solidFill>
            </a:endParaRPr>
          </a:p>
        </p:txBody>
      </p:sp>
      <p:pic>
        <p:nvPicPr>
          <p:cNvPr id="1028" name="Picture 4" descr="https://d3nevzfk7ii3be.cloudfront.net/igi/KRLMkuaBjm5mKDD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509" y="2674502"/>
            <a:ext cx="1922755" cy="144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kstvak 14"/>
          <p:cNvSpPr txBox="1"/>
          <p:nvPr/>
        </p:nvSpPr>
        <p:spPr>
          <a:xfrm>
            <a:off x="2683783" y="529191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70C0"/>
                </a:solidFill>
              </a:rPr>
              <a:t>vrouwelijk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2958641" y="4846513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2939753" y="4518463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____   _________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3084893" y="4462776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/>
              <a:t>die     Orange</a:t>
            </a:r>
            <a:endParaRPr lang="nl-NL" sz="1600" b="1" dirty="0"/>
          </a:p>
        </p:txBody>
      </p:sp>
      <p:sp>
        <p:nvSpPr>
          <p:cNvPr id="11" name="AutoShape 6" descr="data:image/jpeg;base64,/9j/4AAQSkZJRgABAQAAAQABAAD/2wCEAAkGBxQTEhUUEhQWFRQVGBgXFBcXFBcXFBQUFxgXFxoXGBQYHCggGholHRoXITEhJSkrLi4uFx8zODMsNygtLiwBCgoKDg0OGxAQGiwkHyQsLCwsLCwsLCwsLCwsLCwsLCwsLCwsLCwsLCwsLCwsLCwsLCwsLCwsLCwsLCwsLCwsLP/AABEIAPoAygMBIgACEQEDEQH/xAAbAAADAQEBAQEAAAAAAAAAAAAAAgMBBgUEB//EADoQAAIBAQQHBAkDAwUAAAAAAAABAhEDBSExBBJBUWFx8AaBkaETIjJSscHR4fEjQnJikrIzc4Kiwv/EABkBAAIDAQAAAAAAAAAAAAAAAAABAgQFA//EACQRAQEAAwACAgEEAwAAAAAAAAABAgMRBDESITIUQUJhIlFx/9oADAMBAAIRAxEAPwD9xAAAAAAAAAAAACGlaVGzVZOm5bXyQW8OTvpcWc0lVtJcXQ5/Sr7k/Y9VeLfyPKt9Ibxk23xx+Jwy34z0sY+NlfbqbW9rKP7q8k355Hzyv+z2Rk+5fU5iVpQRz4nG+TXaeLi6hdoIbYz8vqXsr6snta5r5qpyDmZ6QU8qnfFxd7ZW0ZYxknydSh+fR0hp4YPenQ9PQr/tI+16645/3fWp1x8nG+3HLxcp6dcB8Wg3nZ2vsukvdeD+/cfaWJZfStZZ9UAADIAAAAAAAAAAAAAAAAAAAAeXfF5ejWrH23m/dX1FllMZ2pY43K8hr0vVWfqxxn5R58eBzdvbSk9aTqxJve8xJmft23Jo6tUwjGJId9fgXruK9rvCaoBy67zJEOmx5deIsgXHPrcbLIXTJLrz2maxsmJIfRxSztWsd2XA6K6e0OUbV1WyW1c9/M5hrreYpHfXuuNcdmrHOfb9MjJNVWKeTWTNOLua+XZOksYbV7vFfQ7GytVJKUXVPFNGlhsmc+mbs13C/ZwACbmAAAAAAAAAAAAAnpFsoRcpZIA+W9dOVlHD2nlw4nK2s23VureLZXS9KdpJylt8Etx8yM/dt+V+vTS06vhP7aKxmxGVrViMCnX1NQrfAgYa2C6ozFfWIjLTqpkmNTr8CS8BAoj8B2hZdddZCMkn1URlJLqjJvj+BhqkezcV8OylSWNm817v9SPCG1sTtq2XG9jls1zKcr9Pg00msU8msmhjluy97UasZvB+w9z93r5nUmrhnMp2MrZhcLygAAmgAAAAAAAA53tDplZaieEc+Mvt8z2tP0n0cHLbs57Dj5OrbeL28WVvIz5PjFrxtfb8qmDGkKzPrQKzGaFTnTFevsZkNQVAC0CRrWXDuFb7hGGhKjIyUQBGJKg0kZJdwjToJLLrIoTkAJQx4Gy+BjZKCnjPHrM764Ly9NZ4+3HCXyff9T89bPvuS8nY2il+3KS3xefes+4t+Pt+N+1Xfq+eP17foxgQkmk06p4p70zTSZgAw0AAAW0mkm3klV9wB4HaLSayUFlHF839vieOkU0i01pNvNtt94rZmbMvlla1dePxxkK2IxmhGzhk6xmqYuvoMCIJBBQYxokRcBOvqPInIjRGGVNFjEUMj/AreZSTqI0IJt0JSe0pPyJtCSJ1z3iNjyfVSTHA0FIxsSp0lKx3fY68Nezdm84Yx/g/o/ijoj8zubTvRWsJ7E6S4xeD64H6WmamjP5Y/wDGV5GHxz7/ALaAAd1cHn33bUs6bZOndm+uJ6B4N/Wvrpe6vN/ahDZeY101TuceOI2PNk2ZmTUhZMEzAZxqbWFQQL7AGmUN1l9DGMiyRNlGTeRGmxxCSNSMYAjEkNJsSTI005L8kplWyJGpQr4k5vqo8n9Kk2xmWTFcsQchGycHFoSP0PsppnpLBJ5w9V8ll5UXcfm0JY5HV9itL1bZwrhOOHFxxXlrF3xsuZKflYdxduAAaDMByl4zraSfF+CwOptJUTe5N+Bx9u8Sv5F/xWfGn3ag2I2O0ToZ2TQgoZXgM3111gFDmkxI01AxhlMRWvgMYwBZfgyg1OnvBhwk0xWO0JJCpkeBOQ8mTkQqSbJtjzJSYkoST6+5KbKTROYQ05S64CuQzROROAyZ99z6TqWsJ5aslXlXHyqebUvYnfXeVy2TsfsAHy3Xb69jZy2uEW+dMfM+o12LZx814ypZy5U8cDk7U6i+H+k+a+Jy88yp5K540+iSJtDsWXEo5LsYomoyIxAy1NqZXmawDEgaCLBsZMZjNYiwAMkJJjSYjI00m+7byEmUkiVSFShJMlNY7i0iLXW4icSlXPn+CUuu8syVo9g0onIlJjTfP8CSkTgCL2Ej5k+RWweR2wc8/T9O7J2ldFhwcl/2dPJo9g8DsVKtg+E38Is981sPxjG2flXwX1/p96OZtGdPfK/SfNfE5i0K3ke1rxvSRjdDaGdxRq5AkGAAyJsTQGmV2bOAgEa0DNJcIjFkNJCCpllEnQeQkokKZJE5FJPCpKRE05yEmPIlPrrvElCSIzfApN50JTBJKSJyGkTbJwwpFbHMjEtYljByzfonYd/oz/n/AOYnRnO9h1+hL/cf+MTojUw/GMbZ+dfLeca2U+VfDE5GcsTtbaFYtb014o4qaK3lfss+LfqxhjNZhRq7GRYMKUNbImDAqZTrMZNBmNbTKgGNiyGbEYqCyEkbUVvrxIVIkicmOyMluI1KMlgQkUkTYjhJELUpN7yUhpIzf5JS5lJMlJ9MnA1H02PzPlifboyLGuOOyv0nshZ00aL95yfnT5HtHx3PY6lhZx/oVebVX5s+w1JORj5XttByF5WWraTXF05PFHXnP9orD1lL3lR8115HHyMe4O3jZcz48SoGsUzK0Y1GLfsMqGtiI2s0DJIZCSCSMS64GSfliAY2Y2E2K2IFkiUikiTZCpQkqE5FGxGRNN8SMmUk8dhCTBKJ2j8iNo/uWtMuZ89oOJJyYkjWxUyeIp4o9S6tH15wj70kvF0PMsjsOw+ia1trvKzVa/1P1V5az7i5px7VTflzGu8SNADQZQPhviw1rJ74+su7PyqfcDFZ2cPG8vXDSFPrvLRtS0cdmceWzrgfJQys8eXjWxy7OsMAw5JmBsVsKjIN7jGY2DYgGybNnIVsXTZKhOTCbEkyJlmyc+sB5MjNEThZErQabJyBJKZFj2rIzJRIknwMQMaK67jrjEcqro9lifp/ZLQfR2CbXrWnrf8AH9q8Me84bs3d3p7aMf25z4QWfjl3o/U0jQ8fHk6zfKz/AItAALKmAAADzL90PXhrLOP+O3wz8TlpZneHK31oWpLBeq/Z+aKnk6+z5Rc8bZ/GvMMp1uNMKPF1jMTBikQ1sVs0VyEbGha7wkhUIFk9nSJtlJsnJipkkich5EZMSUJL4EpjzfD7kW/uBpzJNZjzZmr19yeMO1Om/uHsbNt1N1atYHVdjbm9LP0k1+nB1x/dPYuSzfcizrw+V44bdkxx66TsjdXobLWkvXtKN71HYue18+B7oAaUnJyMnLK5XtAAA0QAAABHS9HVpFxlk/FPeiwAJeOLvDQ5WUmn3Pet/wBj5KncaZokbSOrJcntT3o5G8NAlZSo8tj2P7mfu03H7npoad0y+r7fJUVsGZTb8ytVkMWTNYrzI0MYkma2LT8kTK2TZr3iyYjI2TnQ2Xh8hJPDaCSU2SlIdk5IchpMpBdddYGUZ6Fz3TO3mowX8pPKK3vzwO2vG28iGeUk7VbiuqWkWmrGqisZy2RX13L6H6bomjRs4RhBUjFUS62krru6FhZqEFxb2ye9n1mlq1/Cf2yt2353+gAAdXEGVA0AAAAAAAAAnb2MZrVkqplAAOWvO5pQrKPrR81zXz+B48kfoJ5un3NZ2mK9WW9ZPmirs8fv3it6/J59ZONoK0enpt0WlnnGq3xxXhsPNlEp5a7j7W8c5l6TaJso0IzlYn0jJyKtkZC4aTEkVa5iuNchzE+ouNRFA9LQrttLV0s4OW/3VzbwR1V09k4xpK2ak/dXs97zfl3ljXoyycdm/HD25y5Oz9pbuvs2e2TXlFbWfoF36BCxgoWaotu+T3t7WfRGKSolRLJLJGl/XqmHpn7NuWfsAAHRyAAAAAAAAAAAAAAAAAAAAAAB8mk3dZWntQVd6wfisz6wFZL7OWz08G37Mwfsza5pP6HxWvZi02Sg+dV8jqwOd04X9nWb85+7jJdmrbdH+4yPZa2e2C5yfyR2hjI/p8Ev1OblbHsg/wB9ol/GNfNnqaJ2bsIZxc3/AFOq/tVF4nrgTx1YT1EMt2d90sIJKiSSWSSovAYAOjkAAAAADEAaAAAAAAB//9k="/>
          <p:cNvSpPr>
            <a:spLocks noChangeAspect="1" noChangeArrowheads="1"/>
          </p:cNvSpPr>
          <p:nvPr/>
        </p:nvSpPr>
        <p:spPr bwMode="auto">
          <a:xfrm>
            <a:off x="3549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2" name="Picture 8" descr="http://www.tonis.at/uploads/pics/dase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021" y="2774704"/>
            <a:ext cx="884374" cy="1241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gomeal.de/uploaded_img/Die-Erdbeer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752" y="2665576"/>
            <a:ext cx="1971073" cy="147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kstvak 21"/>
          <p:cNvSpPr txBox="1"/>
          <p:nvPr/>
        </p:nvSpPr>
        <p:spPr>
          <a:xfrm>
            <a:off x="4932040" y="529191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onzijdig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 rot="16200000">
            <a:off x="5089412" y="4810508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5027985" y="4518463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____   _____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5137922" y="4530606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/>
              <a:t>das     Ei</a:t>
            </a:r>
            <a:endParaRPr lang="nl-NL" sz="1600" b="1" dirty="0"/>
          </a:p>
        </p:txBody>
      </p:sp>
      <p:sp>
        <p:nvSpPr>
          <p:cNvPr id="26" name="Tekstvak 25"/>
          <p:cNvSpPr txBox="1"/>
          <p:nvPr/>
        </p:nvSpPr>
        <p:spPr>
          <a:xfrm>
            <a:off x="6948264" y="530120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meervoud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 rot="16200000">
            <a:off x="6970913" y="4774505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6972201" y="4499828"/>
            <a:ext cx="206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____   _________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7020272" y="4458598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/>
              <a:t>die     </a:t>
            </a:r>
            <a:r>
              <a:rPr lang="nl-NL" sz="1600" b="1" dirty="0" err="1" smtClean="0"/>
              <a:t>Erdbeeren</a:t>
            </a:r>
            <a:endParaRPr lang="nl-NL" sz="1600" b="1" dirty="0"/>
          </a:p>
        </p:txBody>
      </p:sp>
      <p:sp>
        <p:nvSpPr>
          <p:cNvPr id="12" name="Tekstvak 11"/>
          <p:cNvSpPr txBox="1"/>
          <p:nvPr/>
        </p:nvSpPr>
        <p:spPr>
          <a:xfrm>
            <a:off x="1640937" y="6084004"/>
            <a:ext cx="6963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(dit was herhaling en gaan we de rest van de les nodig hebben)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91609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5" grpId="0"/>
      <p:bldP spid="16" grpId="0"/>
      <p:bldP spid="17" grpId="0"/>
      <p:bldP spid="18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502469"/>
              </p:ext>
            </p:extLst>
          </p:nvPr>
        </p:nvGraphicFramePr>
        <p:xfrm>
          <a:off x="609193" y="1779784"/>
          <a:ext cx="8280920" cy="1361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/>
                <a:gridCol w="2232248"/>
                <a:gridCol w="2232248"/>
                <a:gridCol w="2808312"/>
              </a:tblGrid>
              <a:tr h="873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nl-NL" sz="16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geslacht van het woord</a:t>
                      </a:r>
                      <a:endParaRPr lang="nl-NL" sz="16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Indien mannelijk: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Kijk naar de zin </a:t>
                      </a: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  <a:sym typeface="Wingdings"/>
                        </a:rPr>
                        <a:t></a:t>
                      </a:r>
                      <a:endParaRPr lang="nl-NL" sz="16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onderwerp of lv?</a:t>
                      </a:r>
                      <a:endParaRPr lang="nl-NL" sz="16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solidFill>
                            <a:sysClr val="windowText" lastClr="000000"/>
                          </a:solidFill>
                          <a:effectLst/>
                        </a:rPr>
                        <a:t>Vul hier in:</a:t>
                      </a:r>
                      <a:endParaRPr lang="nl-NL" sz="16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5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2) </a:t>
                      </a:r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die Zwiebel</a:t>
                      </a:r>
                      <a:endParaRPr lang="nl-NL" sz="16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l-NL" sz="16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l-NL" sz="16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50" b="0" dirty="0" smtClean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Saskia kauft </a:t>
                      </a:r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ein__ Zwiebel.</a:t>
                      </a:r>
                      <a:endParaRPr lang="nl-NL" sz="16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835696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err="1" smtClean="0"/>
              <a:t>Wir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machen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Aufgabe</a:t>
            </a:r>
            <a:r>
              <a:rPr lang="nl-NL" sz="2800" b="1" dirty="0" smtClean="0"/>
              <a:t> 2, 3, 4 </a:t>
            </a:r>
            <a:r>
              <a:rPr lang="nl-NL" sz="2800" b="1" dirty="0" err="1" smtClean="0"/>
              <a:t>und</a:t>
            </a:r>
            <a:r>
              <a:rPr lang="nl-NL" sz="2800" b="1" dirty="0" smtClean="0"/>
              <a:t> 5</a:t>
            </a:r>
            <a:endParaRPr lang="nl-NL" sz="28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1979712" y="269962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vrouwelijk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563149" y="12111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BEISPIEL AUFGABE 2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539552" y="35637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BEISPIEL AUFGABE 3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4576125" y="273858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---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7380312" y="27089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e</a:t>
            </a:r>
            <a:endParaRPr lang="nl-NL" dirty="0">
              <a:solidFill>
                <a:srgbClr val="7030A0"/>
              </a:solidFill>
            </a:endParaRPr>
          </a:p>
        </p:txBody>
      </p:sp>
      <p:graphicFrame>
        <p:nvGraphicFramePr>
          <p:cNvPr id="20" name="Tabel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356961"/>
              </p:ext>
            </p:extLst>
          </p:nvPr>
        </p:nvGraphicFramePr>
        <p:xfrm>
          <a:off x="683568" y="4156048"/>
          <a:ext cx="8280920" cy="1361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/>
                <a:gridCol w="2232248"/>
                <a:gridCol w="2232248"/>
                <a:gridCol w="2808312"/>
              </a:tblGrid>
              <a:tr h="873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nl-NL" sz="16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geslacht van het woord</a:t>
                      </a:r>
                      <a:endParaRPr lang="nl-NL" sz="16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Indien mannelijk: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Kijk naar de zin </a:t>
                      </a: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  <a:sym typeface="Wingdings"/>
                        </a:rPr>
                        <a:t></a:t>
                      </a:r>
                      <a:endParaRPr lang="nl-NL" sz="16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onderwerp of lv?</a:t>
                      </a:r>
                      <a:endParaRPr lang="nl-NL" sz="16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solidFill>
                            <a:sysClr val="windowText" lastClr="000000"/>
                          </a:solidFill>
                          <a:effectLst/>
                        </a:rPr>
                        <a:t>Vul hier in:</a:t>
                      </a:r>
                      <a:endParaRPr lang="nl-NL" sz="16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5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2) der Vater</a:t>
                      </a:r>
                      <a:endParaRPr lang="nl-NL" sz="20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l-NL" sz="20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l-NL" sz="20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Ein____ Vater sucht das Kind.</a:t>
                      </a:r>
                      <a:endParaRPr lang="nl-NL" sz="20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kstvak 23"/>
          <p:cNvSpPr txBox="1"/>
          <p:nvPr/>
        </p:nvSpPr>
        <p:spPr>
          <a:xfrm>
            <a:off x="1956385" y="508518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mannelijk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4427984" y="508518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onderwerp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6480212" y="4941168"/>
            <a:ext cx="80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--</a:t>
            </a:r>
            <a:endParaRPr lang="nl-NL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42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8" grpId="0"/>
      <p:bldP spid="19" grpId="0"/>
      <p:bldP spid="24" grpId="0"/>
      <p:bldP spid="25" grpId="0"/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459867"/>
              </p:ext>
            </p:extLst>
          </p:nvPr>
        </p:nvGraphicFramePr>
        <p:xfrm>
          <a:off x="611560" y="1556792"/>
          <a:ext cx="8208912" cy="1280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4104456"/>
                <a:gridCol w="295232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nl-NL" sz="28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nl-NL" sz="28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Aantekeningen:</a:t>
                      </a:r>
                      <a:endParaRPr lang="nl-NL" sz="28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3) </a:t>
                      </a:r>
                      <a:r>
                        <a:rPr lang="nl-NL" sz="2000" dirty="0" err="1" smtClean="0">
                          <a:solidFill>
                            <a:sysClr val="windowText" lastClr="000000"/>
                          </a:solidFill>
                          <a:effectLst/>
                        </a:rPr>
                        <a:t>Ein</a:t>
                      </a:r>
                      <a:r>
                        <a:rPr lang="nl-NL" sz="20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nl-NL" sz="2000" dirty="0" err="1" smtClean="0">
                          <a:solidFill>
                            <a:sysClr val="windowText" lastClr="000000"/>
                          </a:solidFill>
                          <a:effectLst/>
                        </a:rPr>
                        <a:t>Apfel</a:t>
                      </a:r>
                      <a:endParaRPr lang="nl-NL" sz="28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</a:t>
                      </a:r>
                      <a:r>
                        <a:rPr lang="nl-NL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Verkäufer</a:t>
                      </a: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verkauft</a:t>
                      </a: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_______________.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28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800" dirty="0" smtClean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28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5940152" y="1916832"/>
            <a:ext cx="1275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 smtClean="0">
                <a:solidFill>
                  <a:sysClr val="windowText" lastClr="000000"/>
                </a:solidFill>
              </a:rPr>
              <a:t>Apfel</a:t>
            </a:r>
            <a:r>
              <a:rPr lang="nl-NL" b="1" dirty="0">
                <a:solidFill>
                  <a:sysClr val="windowText" lastClr="000000"/>
                </a:solidFill>
              </a:rPr>
              <a:t> </a:t>
            </a:r>
            <a:r>
              <a:rPr lang="nl-NL" b="1" dirty="0" smtClean="0">
                <a:solidFill>
                  <a:sysClr val="windowText" lastClr="000000"/>
                </a:solidFill>
              </a:rPr>
              <a:t>= </a:t>
            </a:r>
            <a:r>
              <a:rPr lang="nl-NL" b="1" dirty="0" err="1" smtClean="0">
                <a:solidFill>
                  <a:sysClr val="windowText" lastClr="000000"/>
                </a:solidFill>
              </a:rPr>
              <a:t>mnl</a:t>
            </a:r>
            <a:endParaRPr lang="nl-NL" b="1" dirty="0"/>
          </a:p>
        </p:txBody>
      </p:sp>
      <p:sp>
        <p:nvSpPr>
          <p:cNvPr id="7" name="Rechthoek 6"/>
          <p:cNvSpPr/>
          <p:nvPr/>
        </p:nvSpPr>
        <p:spPr>
          <a:xfrm>
            <a:off x="6012160" y="2286164"/>
            <a:ext cx="1283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 smtClean="0">
                <a:solidFill>
                  <a:sysClr val="windowText" lastClr="000000"/>
                </a:solidFill>
              </a:rPr>
              <a:t>Lv</a:t>
            </a:r>
            <a:r>
              <a:rPr lang="nl-NL" b="1" dirty="0" smtClean="0">
                <a:solidFill>
                  <a:sysClr val="windowText" lastClr="000000"/>
                </a:solidFill>
              </a:rPr>
              <a:t> in de zin </a:t>
            </a:r>
            <a:endParaRPr lang="nl-NL" b="1" dirty="0"/>
          </a:p>
        </p:txBody>
      </p:sp>
      <p:sp>
        <p:nvSpPr>
          <p:cNvPr id="8" name="Rechthoek 7"/>
          <p:cNvSpPr/>
          <p:nvPr/>
        </p:nvSpPr>
        <p:spPr>
          <a:xfrm>
            <a:off x="7596336" y="2051556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solidFill>
                  <a:sysClr val="windowText" lastClr="000000"/>
                </a:solidFill>
                <a:sym typeface="Wingdings" panose="05000000000000000000" pitchFamily="2" charset="2"/>
              </a:rPr>
              <a:t></a:t>
            </a:r>
            <a:r>
              <a:rPr lang="nl-NL" b="1" dirty="0" err="1" smtClean="0">
                <a:solidFill>
                  <a:sysClr val="windowText" lastClr="000000"/>
                </a:solidFill>
              </a:rPr>
              <a:t>einen</a:t>
            </a:r>
            <a:endParaRPr lang="nl-NL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563149" y="102926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BEISPIEL AUFGABE </a:t>
            </a:r>
            <a:r>
              <a:rPr lang="nl-NL" b="1" dirty="0" smtClean="0">
                <a:solidFill>
                  <a:srgbClr val="00B050"/>
                </a:solidFill>
              </a:rPr>
              <a:t>3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995936" y="205155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7030A0"/>
                </a:solidFill>
              </a:rPr>
              <a:t>einen</a:t>
            </a:r>
            <a:r>
              <a:rPr lang="nl-NL" dirty="0" smtClean="0">
                <a:solidFill>
                  <a:srgbClr val="7030A0"/>
                </a:solidFill>
              </a:rPr>
              <a:t> </a:t>
            </a:r>
            <a:r>
              <a:rPr lang="nl-NL" dirty="0" err="1" smtClean="0">
                <a:solidFill>
                  <a:srgbClr val="7030A0"/>
                </a:solidFill>
              </a:rPr>
              <a:t>Apfel</a:t>
            </a:r>
            <a:endParaRPr lang="nl-NL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73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000528" y="599053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/>
              <a:t>Was </a:t>
            </a:r>
            <a:r>
              <a:rPr lang="nl-NL" sz="2800" b="1" dirty="0" err="1" smtClean="0"/>
              <a:t>müssen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wir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machen</a:t>
            </a:r>
            <a:r>
              <a:rPr lang="nl-NL" sz="2800" b="1" dirty="0" smtClean="0"/>
              <a:t>?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11560" y="1936644"/>
            <a:ext cx="8042531" cy="2685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err="1" smtClean="0"/>
              <a:t>Machen</a:t>
            </a:r>
            <a:r>
              <a:rPr lang="nl-NL" b="1" dirty="0" smtClean="0"/>
              <a:t>: </a:t>
            </a:r>
            <a:r>
              <a:rPr lang="nl-NL" dirty="0" err="1" smtClean="0"/>
              <a:t>Aufgabe</a:t>
            </a:r>
            <a:r>
              <a:rPr lang="nl-NL" dirty="0" smtClean="0"/>
              <a:t> </a:t>
            </a:r>
            <a:r>
              <a:rPr lang="nl-NL" dirty="0" smtClean="0"/>
              <a:t>2,3,4</a:t>
            </a:r>
            <a:endParaRPr lang="nl-NL" sz="1050" dirty="0"/>
          </a:p>
          <a:p>
            <a:pPr algn="ctr"/>
            <a:r>
              <a:rPr lang="nl-NL" b="1" dirty="0" smtClean="0"/>
              <a:t>Wie? </a:t>
            </a:r>
            <a:r>
              <a:rPr lang="nl-NL" dirty="0" smtClean="0"/>
              <a:t>Wie </a:t>
            </a:r>
            <a:r>
              <a:rPr lang="nl-NL" sz="1600" dirty="0" smtClean="0"/>
              <a:t>(zoals) </a:t>
            </a:r>
            <a:r>
              <a:rPr lang="nl-NL" dirty="0" smtClean="0"/>
              <a:t>die </a:t>
            </a:r>
            <a:r>
              <a:rPr lang="nl-NL" dirty="0" err="1" smtClean="0"/>
              <a:t>Beispiele</a:t>
            </a:r>
            <a:r>
              <a:rPr lang="nl-NL" dirty="0" smtClean="0"/>
              <a:t> </a:t>
            </a:r>
            <a:r>
              <a:rPr lang="nl-NL" sz="1600" dirty="0" smtClean="0"/>
              <a:t>(=voorbeelden)</a:t>
            </a:r>
          </a:p>
          <a:p>
            <a:pPr algn="ctr"/>
            <a:endParaRPr lang="nl-NL" sz="1000" dirty="0" smtClean="0"/>
          </a:p>
          <a:p>
            <a:pPr algn="ctr"/>
            <a:r>
              <a:rPr lang="nl-NL" b="1" dirty="0" smtClean="0"/>
              <a:t>Wie lange? </a:t>
            </a:r>
            <a:r>
              <a:rPr lang="nl-NL" dirty="0" smtClean="0"/>
              <a:t>10 minuten</a:t>
            </a:r>
          </a:p>
          <a:p>
            <a:pPr algn="ctr"/>
            <a:endParaRPr lang="nl-NL" sz="1050" b="1" dirty="0"/>
          </a:p>
          <a:p>
            <a:pPr algn="ctr"/>
            <a:r>
              <a:rPr lang="nl-NL" b="1" dirty="0" err="1" smtClean="0"/>
              <a:t>Hilfe</a:t>
            </a:r>
            <a:r>
              <a:rPr lang="nl-NL" b="1" dirty="0" smtClean="0"/>
              <a:t>? </a:t>
            </a:r>
            <a:r>
              <a:rPr lang="nl-NL" dirty="0" err="1" smtClean="0"/>
              <a:t>Ihr</a:t>
            </a:r>
            <a:r>
              <a:rPr lang="nl-NL" dirty="0" smtClean="0"/>
              <a:t> macht das </a:t>
            </a:r>
            <a:r>
              <a:rPr lang="nl-NL" dirty="0" err="1" smtClean="0"/>
              <a:t>alleine</a:t>
            </a:r>
            <a:r>
              <a:rPr lang="nl-NL" dirty="0" smtClean="0"/>
              <a:t>. </a:t>
            </a:r>
          </a:p>
          <a:p>
            <a:pPr algn="ctr"/>
            <a:endParaRPr lang="nl-NL" sz="1200" dirty="0" smtClean="0"/>
          </a:p>
          <a:p>
            <a:pPr algn="ctr"/>
            <a:r>
              <a:rPr lang="nl-NL" b="1" dirty="0" err="1" smtClean="0">
                <a:solidFill>
                  <a:srgbClr val="FF0000"/>
                </a:solidFill>
              </a:rPr>
              <a:t>Fertig</a:t>
            </a:r>
            <a:r>
              <a:rPr lang="nl-NL" b="1" dirty="0" smtClean="0">
                <a:solidFill>
                  <a:srgbClr val="FF0000"/>
                </a:solidFill>
              </a:rPr>
              <a:t>? </a:t>
            </a:r>
            <a:r>
              <a:rPr lang="nl-NL" dirty="0" err="1" smtClean="0"/>
              <a:t>Aufgabe</a:t>
            </a:r>
            <a:r>
              <a:rPr lang="nl-NL" dirty="0" smtClean="0"/>
              <a:t> </a:t>
            </a:r>
            <a:r>
              <a:rPr lang="nl-NL" dirty="0" smtClean="0"/>
              <a:t>5 </a:t>
            </a:r>
            <a:r>
              <a:rPr lang="nl-NL" dirty="0" err="1" smtClean="0"/>
              <a:t>und</a:t>
            </a:r>
            <a:r>
              <a:rPr lang="nl-NL" dirty="0" smtClean="0"/>
              <a:t> </a:t>
            </a:r>
            <a:r>
              <a:rPr lang="nl-NL" dirty="0" err="1" smtClean="0"/>
              <a:t>danach</a:t>
            </a:r>
            <a:r>
              <a:rPr lang="nl-NL" dirty="0" smtClean="0"/>
              <a:t> </a:t>
            </a:r>
            <a:r>
              <a:rPr lang="nl-NL" dirty="0" err="1" smtClean="0"/>
              <a:t>Aufgabe</a:t>
            </a:r>
            <a:r>
              <a:rPr lang="nl-NL" dirty="0" smtClean="0"/>
              <a:t> 30 </a:t>
            </a:r>
            <a:r>
              <a:rPr lang="nl-NL" dirty="0" err="1" smtClean="0"/>
              <a:t>im</a:t>
            </a:r>
            <a:r>
              <a:rPr lang="nl-NL" dirty="0" smtClean="0"/>
              <a:t> </a:t>
            </a:r>
            <a:r>
              <a:rPr lang="nl-NL" dirty="0" err="1" smtClean="0"/>
              <a:t>Worddokument</a:t>
            </a:r>
            <a:r>
              <a:rPr lang="nl-NL" dirty="0" smtClean="0"/>
              <a:t> “</a:t>
            </a:r>
            <a:r>
              <a:rPr lang="nl-NL" dirty="0" err="1" smtClean="0"/>
              <a:t>Kapitel</a:t>
            </a:r>
            <a:r>
              <a:rPr lang="nl-NL" dirty="0" smtClean="0"/>
              <a:t> 5” (das </a:t>
            </a:r>
            <a:r>
              <a:rPr lang="nl-NL" dirty="0" err="1" smtClean="0"/>
              <a:t>ist</a:t>
            </a:r>
            <a:r>
              <a:rPr lang="nl-NL" dirty="0" smtClean="0"/>
              <a:t> </a:t>
            </a:r>
            <a:r>
              <a:rPr lang="nl-NL" dirty="0" err="1" smtClean="0"/>
              <a:t>eine</a:t>
            </a:r>
            <a:r>
              <a:rPr lang="nl-NL" dirty="0" smtClean="0"/>
              <a:t> </a:t>
            </a:r>
            <a:r>
              <a:rPr lang="nl-NL" dirty="0" err="1" smtClean="0"/>
              <a:t>Internetübung</a:t>
            </a:r>
            <a:r>
              <a:rPr lang="nl-NL" dirty="0" smtClean="0"/>
              <a:t>)</a:t>
            </a:r>
            <a:endParaRPr lang="nl-NL" sz="1000" dirty="0" smtClean="0"/>
          </a:p>
          <a:p>
            <a:pPr algn="ctr"/>
            <a:endParaRPr lang="nl-NL" sz="1000" dirty="0" smtClean="0"/>
          </a:p>
          <a:p>
            <a:pPr algn="ctr"/>
            <a:endParaRPr lang="nl-NL" dirty="0" smtClean="0"/>
          </a:p>
        </p:txBody>
      </p:sp>
      <p:sp>
        <p:nvSpPr>
          <p:cNvPr id="7" name="Rechthoek 6"/>
          <p:cNvSpPr/>
          <p:nvPr/>
        </p:nvSpPr>
        <p:spPr>
          <a:xfrm>
            <a:off x="611560" y="1463148"/>
            <a:ext cx="8280919" cy="40540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2771800" y="4621995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1" dirty="0" smtClean="0"/>
              <a:t>TIPP: </a:t>
            </a:r>
            <a:r>
              <a:rPr lang="nl-NL" sz="2000" b="1" dirty="0" err="1" smtClean="0"/>
              <a:t>Nimm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Textbuch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Seite</a:t>
            </a:r>
            <a:r>
              <a:rPr lang="nl-NL" sz="2000" b="1" dirty="0" smtClean="0"/>
              <a:t> 66 </a:t>
            </a:r>
            <a:r>
              <a:rPr lang="nl-NL" sz="2000" b="1" dirty="0" err="1" smtClean="0"/>
              <a:t>vor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dich</a:t>
            </a:r>
            <a:r>
              <a:rPr lang="nl-NL" sz="2000" b="1" dirty="0" smtClean="0"/>
              <a:t>!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216568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8091536" cy="3584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000528" y="599053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Die </a:t>
            </a:r>
            <a:r>
              <a:rPr lang="nl-NL" sz="3200" b="1" dirty="0" err="1" smtClean="0"/>
              <a:t>Antworten</a:t>
            </a:r>
            <a:r>
              <a:rPr lang="nl-NL" sz="3200" b="1" dirty="0" smtClean="0"/>
              <a:t> kontrollieren!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2483768" y="372464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vrl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483768" y="400338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555776" y="429141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mv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2555776" y="45091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2555776" y="47251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onz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2627784" y="49411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6804248" y="37170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e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6753099" y="400338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en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6588224" y="42210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e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7308304" y="44371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en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7020272" y="47251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6012160" y="49411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2483768" y="52199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6948264" y="52199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en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4404208" y="374042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4499992" y="42838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4499992" y="47158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4367291" y="401916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lv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4355976" y="449982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lv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4355976" y="50038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o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41" name="Tekstvak 40"/>
          <p:cNvSpPr txBox="1"/>
          <p:nvPr/>
        </p:nvSpPr>
        <p:spPr>
          <a:xfrm>
            <a:off x="4355976" y="52199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lv</a:t>
            </a:r>
            <a:endParaRPr lang="nl-N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09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39" y="1507966"/>
            <a:ext cx="8849316" cy="444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000528" y="599053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Die </a:t>
            </a:r>
            <a:r>
              <a:rPr lang="nl-NL" sz="3200" b="1" dirty="0" err="1" smtClean="0"/>
              <a:t>Antworten</a:t>
            </a:r>
            <a:r>
              <a:rPr lang="nl-NL" sz="3200" b="1" dirty="0" smtClean="0"/>
              <a:t> kontrollieren!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371631" y="315601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341543" y="34271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onz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319061" y="37890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292997" y="522920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2259528" y="44371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onz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2292997" y="47251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onz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2259528" y="50038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mv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6876256" y="38610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en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6552220" y="522920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en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6156176" y="315601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7380312" y="341382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672673" y="44176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as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940152" y="42117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er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804248" y="47251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339752" y="42117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2267744" y="55079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7380312" y="49411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ie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588224" y="55079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en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4348900" y="315601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o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4355976" y="34197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4355976" y="381909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lv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4323748" y="417006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o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4355976" y="44371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4355976" y="47158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4355976" y="50038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4427984" y="52199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lv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4355976" y="55079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lv</a:t>
            </a:r>
            <a:endParaRPr lang="nl-N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61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723624"/>
              </p:ext>
            </p:extLst>
          </p:nvPr>
        </p:nvGraphicFramePr>
        <p:xfrm>
          <a:off x="827585" y="2060848"/>
          <a:ext cx="7280205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0848"/>
                <a:gridCol w="497935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1) d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eine Gabel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b="0" dirty="0" err="1">
                          <a:solidFill>
                            <a:schemeClr val="tx1"/>
                          </a:solidFill>
                          <a:effectLst/>
                        </a:rPr>
                        <a:t>Ist</a:t>
                      </a: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</a:rPr>
                        <a:t> __________________ </a:t>
                      </a:r>
                      <a:r>
                        <a:rPr lang="nl-NL" sz="1800" b="0" dirty="0" err="1">
                          <a:solidFill>
                            <a:schemeClr val="tx1"/>
                          </a:solidFill>
                          <a:effectLst/>
                        </a:rPr>
                        <a:t>gefallen</a:t>
                      </a: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</a:rPr>
                        <a:t>) der Kuchen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Kann ich __</a:t>
                      </a:r>
                      <a:r>
                        <a:rPr lang="de-DE" sz="1800" i="0" u="sng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Kuchen    </a:t>
                      </a:r>
                      <a:r>
                        <a:rPr lang="de-DE" sz="1800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kaufen?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3) 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ein Apfel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</a:t>
                      </a:r>
                      <a:r>
                        <a:rPr lang="nl-NL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Verkäufer</a:t>
                      </a: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verkauft</a:t>
                      </a: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180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einen</a:t>
                      </a:r>
                      <a:r>
                        <a:rPr lang="nl-NL" sz="180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180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Apfel</a:t>
                      </a: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4) 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ein Kaffee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Ich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habe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 ___________________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bestellt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5) 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der Reis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___________ ist gelb.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6) 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ein Nachtisch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Kann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ich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 _________________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haben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7) 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die Butter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_____________ liegt im Kühlschrank (=koelkast).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8) der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Salat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Zahlt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ihr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 _______________ ?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9) 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das Messer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</a:rPr>
                        <a:t>Der Ober </a:t>
                      </a:r>
                      <a:r>
                        <a:rPr lang="nl-NL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bringt</a:t>
                      </a: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nl-NL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mir</a:t>
                      </a: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</a:rPr>
                        <a:t> ________________.</a:t>
                      </a:r>
                      <a:endParaRPr lang="nl-NL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10)</a:t>
                      </a:r>
                      <a:r>
                        <a:rPr lang="nl-NL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der </a:t>
                      </a:r>
                      <a:r>
                        <a:rPr lang="nl-NL" sz="1800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Kellner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Kann</a:t>
                      </a: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____________ bitte kommen?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</a:rPr>
                        <a:t>11) 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keine Kartoffeln</a:t>
                      </a:r>
                      <a:endParaRPr lang="nl-NL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Mein</a:t>
                      </a: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nl-NL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Bruder</a:t>
                      </a: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</a:rPr>
                        <a:t> mag ___________________.</a:t>
                      </a:r>
                      <a:endParaRPr lang="nl-NL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3563888" y="198884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7030A0"/>
                </a:solidFill>
              </a:rPr>
              <a:t>deine</a:t>
            </a:r>
            <a:r>
              <a:rPr lang="nl-NL" dirty="0" smtClean="0">
                <a:solidFill>
                  <a:srgbClr val="7030A0"/>
                </a:solidFill>
              </a:rPr>
              <a:t> Gabel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151310" y="42117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das </a:t>
            </a:r>
            <a:r>
              <a:rPr lang="nl-NL" dirty="0" err="1" smtClean="0">
                <a:solidFill>
                  <a:srgbClr val="7030A0"/>
                </a:solidFill>
              </a:rPr>
              <a:t>Messer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4932040" y="4725144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7030A0"/>
                </a:solidFill>
              </a:rPr>
              <a:t>keine</a:t>
            </a:r>
            <a:r>
              <a:rPr lang="nl-NL" dirty="0" smtClean="0">
                <a:solidFill>
                  <a:srgbClr val="7030A0"/>
                </a:solidFill>
              </a:rPr>
              <a:t> </a:t>
            </a:r>
            <a:r>
              <a:rPr lang="nl-NL" dirty="0" err="1" smtClean="0">
                <a:solidFill>
                  <a:srgbClr val="7030A0"/>
                </a:solidFill>
              </a:rPr>
              <a:t>Kartoffeln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4355976" y="2843644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7030A0"/>
                </a:solidFill>
              </a:rPr>
              <a:t>einen</a:t>
            </a:r>
            <a:r>
              <a:rPr lang="nl-NL" dirty="0" smtClean="0">
                <a:solidFill>
                  <a:srgbClr val="7030A0"/>
                </a:solidFill>
              </a:rPr>
              <a:t> </a:t>
            </a:r>
            <a:r>
              <a:rPr lang="nl-NL" dirty="0" err="1" smtClean="0">
                <a:solidFill>
                  <a:srgbClr val="7030A0"/>
                </a:solidFill>
              </a:rPr>
              <a:t>Kaffee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3203848" y="313167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der Reis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4211960" y="335699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7030A0"/>
                </a:solidFill>
              </a:rPr>
              <a:t>einen</a:t>
            </a:r>
            <a:r>
              <a:rPr lang="nl-NL" dirty="0" smtClean="0">
                <a:solidFill>
                  <a:srgbClr val="7030A0"/>
                </a:solidFill>
              </a:rPr>
              <a:t> </a:t>
            </a:r>
            <a:r>
              <a:rPr lang="nl-NL" dirty="0" err="1" smtClean="0">
                <a:solidFill>
                  <a:srgbClr val="7030A0"/>
                </a:solidFill>
              </a:rPr>
              <a:t>Nachtisch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203848" y="3645024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Die Butter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4211960" y="3923764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den </a:t>
            </a:r>
            <a:r>
              <a:rPr lang="nl-NL" dirty="0" err="1" smtClean="0">
                <a:solidFill>
                  <a:srgbClr val="7030A0"/>
                </a:solidFill>
              </a:rPr>
              <a:t>Salat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1000528" y="599053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Die </a:t>
            </a:r>
            <a:r>
              <a:rPr lang="nl-NL" sz="3200" b="1" dirty="0" err="1" smtClean="0"/>
              <a:t>Antworten</a:t>
            </a:r>
            <a:r>
              <a:rPr lang="nl-NL" sz="3200" b="1" dirty="0" smtClean="0"/>
              <a:t> kontrollieren!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467544" y="170080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u="sng" dirty="0" err="1" smtClean="0"/>
              <a:t>Aufgabe</a:t>
            </a:r>
            <a:r>
              <a:rPr lang="nl-NL" b="1" u="sng" dirty="0" smtClean="0"/>
              <a:t> 4</a:t>
            </a:r>
            <a:endParaRPr lang="nl-NL" b="1" u="sng" dirty="0"/>
          </a:p>
        </p:txBody>
      </p:sp>
      <p:sp>
        <p:nvSpPr>
          <p:cNvPr id="17" name="Tekstvak 16"/>
          <p:cNvSpPr txBox="1"/>
          <p:nvPr/>
        </p:nvSpPr>
        <p:spPr>
          <a:xfrm>
            <a:off x="3779912" y="449182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der </a:t>
            </a:r>
            <a:r>
              <a:rPr lang="nl-NL" dirty="0" err="1" smtClean="0">
                <a:solidFill>
                  <a:srgbClr val="7030A0"/>
                </a:solidFill>
              </a:rPr>
              <a:t>Kellner</a:t>
            </a:r>
            <a:endParaRPr lang="nl-NL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51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119154"/>
              </p:ext>
            </p:extLst>
          </p:nvPr>
        </p:nvGraphicFramePr>
        <p:xfrm>
          <a:off x="503548" y="2334384"/>
          <a:ext cx="8028892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9318"/>
                <a:gridCol w="1883150"/>
                <a:gridCol w="3816424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solidFill>
                            <a:schemeClr val="tx1"/>
                          </a:solidFill>
                          <a:effectLst/>
                        </a:rPr>
                        <a:t>geslacht van het woord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1) </a:t>
                      </a:r>
                      <a:r>
                        <a:rPr lang="de-DE" sz="1800" dirty="0" err="1">
                          <a:solidFill>
                            <a:schemeClr val="tx1"/>
                          </a:solidFill>
                          <a:effectLst/>
                        </a:rPr>
                        <a:t>mijn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1800" dirty="0" err="1">
                          <a:solidFill>
                            <a:schemeClr val="tx1"/>
                          </a:solidFill>
                          <a:effectLst/>
                        </a:rPr>
                        <a:t>vriend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vriend = mannelijk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Ich mag  </a:t>
                      </a:r>
                      <a:r>
                        <a:rPr lang="de-DE" sz="1800" u="sng">
                          <a:solidFill>
                            <a:schemeClr val="tx1"/>
                          </a:solidFill>
                          <a:effectLst/>
                        </a:rPr>
                        <a:t>meinen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 Freud sehr.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2) 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de appel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Ich esse _____ Apfel.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3) 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een mes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Können sie mir _____ Messer bringen?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4) </a:t>
                      </a:r>
                      <a:r>
                        <a:rPr lang="de-DE" sz="1800" dirty="0" err="1">
                          <a:solidFill>
                            <a:schemeClr val="tx1"/>
                          </a:solidFill>
                          <a:effectLst/>
                        </a:rPr>
                        <a:t>geen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1800" dirty="0" err="1">
                          <a:solidFill>
                            <a:schemeClr val="tx1"/>
                          </a:solidFill>
                          <a:effectLst/>
                        </a:rPr>
                        <a:t>aardappels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Ich mag 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____ 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Erdbeeren.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5) 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de thee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Ich mag ___ Tee nicht.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6) 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de menukaart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Kann ich _____Speisekarte haben?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7) </a:t>
                      </a:r>
                      <a:r>
                        <a:rPr lang="de-DE" sz="1800">
                          <a:solidFill>
                            <a:schemeClr val="tx1"/>
                          </a:solidFill>
                          <a:effectLst/>
                        </a:rPr>
                        <a:t>zijn vader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Meistens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 kocht _____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Vater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kstvak 3"/>
          <p:cNvSpPr txBox="1"/>
          <p:nvPr/>
        </p:nvSpPr>
        <p:spPr>
          <a:xfrm>
            <a:off x="1000528" y="599053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Die </a:t>
            </a:r>
            <a:r>
              <a:rPr lang="nl-NL" sz="3200" b="1" dirty="0" err="1" smtClean="0"/>
              <a:t>Antworten</a:t>
            </a:r>
            <a:r>
              <a:rPr lang="nl-NL" sz="3200" b="1" dirty="0" smtClean="0"/>
              <a:t> kontrollieren!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491880" y="28529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491880" y="31316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onz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563888" y="34197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mv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563888" y="36450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563888" y="39237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vrl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3635896" y="42117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mnl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5508104" y="28529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den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6228184" y="30689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ein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5436096" y="33569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B050"/>
                </a:solidFill>
              </a:rPr>
              <a:t>keine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5652120" y="394384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die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552220" y="392259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292080" y="42582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-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467544" y="170080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u="sng" dirty="0" err="1" smtClean="0"/>
              <a:t>Aufgabe</a:t>
            </a:r>
            <a:r>
              <a:rPr lang="nl-NL" b="1" u="sng" dirty="0" smtClean="0"/>
              <a:t> 5</a:t>
            </a:r>
            <a:endParaRPr lang="nl-NL" b="1" u="sng" dirty="0"/>
          </a:p>
        </p:txBody>
      </p:sp>
      <p:sp>
        <p:nvSpPr>
          <p:cNvPr id="19" name="Tekstvak 18"/>
          <p:cNvSpPr txBox="1"/>
          <p:nvPr/>
        </p:nvSpPr>
        <p:spPr>
          <a:xfrm>
            <a:off x="5477002" y="365931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den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238969" y="42210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B050"/>
                </a:solidFill>
              </a:rPr>
              <a:t>sein</a:t>
            </a:r>
            <a:endParaRPr lang="nl-N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83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9" grpId="0"/>
      <p:bldP spid="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007604" y="715428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 smtClean="0"/>
              <a:t>Klopt deze zin? Waarom wel/niet?</a:t>
            </a:r>
            <a:endParaRPr lang="nl-NL" sz="36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1475656" y="2854676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err="1" smtClean="0"/>
              <a:t>Einen</a:t>
            </a:r>
            <a:r>
              <a:rPr lang="nl-NL" sz="3600" dirty="0" smtClean="0"/>
              <a:t> </a:t>
            </a:r>
            <a:r>
              <a:rPr lang="nl-NL" sz="3600" dirty="0" err="1" smtClean="0"/>
              <a:t>Mann</a:t>
            </a:r>
            <a:r>
              <a:rPr lang="nl-NL" sz="3600" dirty="0" smtClean="0"/>
              <a:t> </a:t>
            </a:r>
            <a:r>
              <a:rPr lang="nl-NL" sz="3600" dirty="0" err="1" smtClean="0"/>
              <a:t>bestellt</a:t>
            </a:r>
            <a:r>
              <a:rPr lang="nl-NL" sz="3600" dirty="0" smtClean="0"/>
              <a:t> </a:t>
            </a:r>
            <a:r>
              <a:rPr lang="nl-NL" sz="3600" dirty="0" err="1" smtClean="0"/>
              <a:t>einen</a:t>
            </a:r>
            <a:r>
              <a:rPr lang="nl-NL" sz="3600" dirty="0" smtClean="0"/>
              <a:t> Ei.</a:t>
            </a:r>
            <a:endParaRPr lang="nl-NL" sz="3600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2771800" y="3212976"/>
            <a:ext cx="50405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224" y="3179531"/>
            <a:ext cx="50405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683568" y="3688596"/>
            <a:ext cx="6588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7030A0"/>
                </a:solidFill>
              </a:rPr>
              <a:t>m</a:t>
            </a:r>
            <a:r>
              <a:rPr lang="nl-NL" dirty="0" smtClean="0">
                <a:solidFill>
                  <a:srgbClr val="7030A0"/>
                </a:solidFill>
              </a:rPr>
              <a:t>annelijk </a:t>
            </a:r>
            <a:r>
              <a:rPr lang="nl-NL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onderwerp  </a:t>
            </a:r>
            <a:r>
              <a:rPr lang="nl-NL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ein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040052" y="3779748"/>
            <a:ext cx="6588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onzijdig </a:t>
            </a:r>
            <a:r>
              <a:rPr lang="nl-NL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lijdend voorwerp  </a:t>
            </a:r>
            <a:r>
              <a:rPr lang="nl-NL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ein</a:t>
            </a:r>
            <a:endParaRPr lang="nl-NL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48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75856" y="332656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err="1" smtClean="0"/>
              <a:t>Hausaufgaben</a:t>
            </a:r>
            <a:endParaRPr lang="nl-NL" sz="36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971600" y="1556792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err="1" smtClean="0"/>
              <a:t>Für</a:t>
            </a:r>
            <a:r>
              <a:rPr lang="nl-NL" sz="2400" b="1" dirty="0" smtClean="0"/>
              <a:t> morgen</a:t>
            </a:r>
          </a:p>
          <a:p>
            <a:endParaRPr lang="nl-NL" sz="2400" dirty="0" smtClean="0"/>
          </a:p>
          <a:p>
            <a:r>
              <a:rPr lang="nl-NL" sz="2400" dirty="0" err="1" smtClean="0"/>
              <a:t>Machen</a:t>
            </a:r>
            <a:r>
              <a:rPr lang="nl-NL" sz="2400" dirty="0"/>
              <a:t>: </a:t>
            </a:r>
            <a:endParaRPr lang="nl-NL" sz="2400" dirty="0" smtClean="0"/>
          </a:p>
          <a:p>
            <a:r>
              <a:rPr lang="nl-NL" sz="2400" dirty="0" err="1" smtClean="0">
                <a:sym typeface="Wingdings" panose="05000000000000000000" pitchFamily="2" charset="2"/>
              </a:rPr>
              <a:t>Aufgabe</a:t>
            </a:r>
            <a:r>
              <a:rPr lang="nl-NL" sz="2400" dirty="0" smtClean="0">
                <a:sym typeface="Wingdings" panose="05000000000000000000" pitchFamily="2" charset="2"/>
              </a:rPr>
              <a:t> 30 </a:t>
            </a:r>
            <a:r>
              <a:rPr lang="nl-NL" sz="2400" dirty="0" err="1" smtClean="0">
                <a:sym typeface="Wingdings" panose="05000000000000000000" pitchFamily="2" charset="2"/>
              </a:rPr>
              <a:t>im</a:t>
            </a:r>
            <a:r>
              <a:rPr lang="nl-NL" sz="2400" dirty="0" smtClean="0">
                <a:sym typeface="Wingdings" panose="05000000000000000000" pitchFamily="2" charset="2"/>
              </a:rPr>
              <a:t> </a:t>
            </a:r>
            <a:r>
              <a:rPr lang="nl-NL" sz="2400" dirty="0" err="1" smtClean="0">
                <a:sym typeface="Wingdings" panose="05000000000000000000" pitchFamily="2" charset="2"/>
              </a:rPr>
              <a:t>Worddokument</a:t>
            </a:r>
            <a:r>
              <a:rPr lang="nl-NL" sz="2400" dirty="0" smtClean="0">
                <a:sym typeface="Wingdings" panose="05000000000000000000" pitchFamily="2" charset="2"/>
              </a:rPr>
              <a:t> </a:t>
            </a:r>
            <a:r>
              <a:rPr lang="nl-NL" sz="2400" dirty="0" err="1" smtClean="0">
                <a:sym typeface="Wingdings" panose="05000000000000000000" pitchFamily="2" charset="2"/>
              </a:rPr>
              <a:t>Kapitel</a:t>
            </a:r>
            <a:r>
              <a:rPr lang="nl-NL" sz="2400" dirty="0" smtClean="0">
                <a:sym typeface="Wingdings" panose="05000000000000000000" pitchFamily="2" charset="2"/>
              </a:rPr>
              <a:t> 5</a:t>
            </a:r>
            <a:endParaRPr lang="nl-NL" sz="2400" dirty="0" smtClean="0"/>
          </a:p>
          <a:p>
            <a:r>
              <a:rPr lang="nl-NL" sz="2400" dirty="0" smtClean="0"/>
              <a:t>                  </a:t>
            </a:r>
          </a:p>
          <a:p>
            <a:r>
              <a:rPr lang="nl-NL" sz="2400" dirty="0" err="1" smtClean="0"/>
              <a:t>Lernen</a:t>
            </a:r>
            <a:r>
              <a:rPr lang="nl-NL" sz="2400" dirty="0" smtClean="0"/>
              <a:t>: het schema</a:t>
            </a:r>
          </a:p>
        </p:txBody>
      </p:sp>
      <p:pic>
        <p:nvPicPr>
          <p:cNvPr id="1026" name="Picture 2" descr="http://www.penclawddprimaryschool.ik.org/img/homework_help_(Small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895" y="4599598"/>
            <a:ext cx="4056890" cy="156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80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971600" y="2420886"/>
            <a:ext cx="7884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/>
              <a:t>Want we gaan deze losse woorden in zinnen gebruiken.</a:t>
            </a:r>
            <a:endParaRPr lang="nl-NL" sz="4000" b="1" dirty="0"/>
          </a:p>
        </p:txBody>
      </p:sp>
    </p:spTree>
    <p:extLst>
      <p:ext uri="{BB962C8B-B14F-4D97-AF65-F5344CB8AC3E}">
        <p14:creationId xmlns:p14="http://schemas.microsoft.com/office/powerpoint/2010/main" val="146289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66733" y="2276872"/>
            <a:ext cx="5595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err="1" smtClean="0"/>
              <a:t>Ich</a:t>
            </a:r>
            <a:r>
              <a:rPr lang="nl-NL" sz="3600" dirty="0" smtClean="0"/>
              <a:t>  </a:t>
            </a:r>
            <a:r>
              <a:rPr lang="nl-NL" sz="3600" dirty="0" err="1" smtClean="0"/>
              <a:t>esse</a:t>
            </a:r>
            <a:r>
              <a:rPr lang="nl-NL" sz="3600" dirty="0" smtClean="0"/>
              <a:t> den </a:t>
            </a:r>
            <a:r>
              <a:rPr lang="nl-NL" sz="3600" dirty="0" err="1" smtClean="0"/>
              <a:t>Apfel</a:t>
            </a:r>
            <a:r>
              <a:rPr lang="nl-NL" sz="3600" dirty="0" smtClean="0"/>
              <a:t>.</a:t>
            </a:r>
            <a:endParaRPr lang="nl-NL" sz="3600" dirty="0"/>
          </a:p>
        </p:txBody>
      </p:sp>
      <p:sp>
        <p:nvSpPr>
          <p:cNvPr id="5" name="Tekstvak 4"/>
          <p:cNvSpPr txBox="1"/>
          <p:nvPr/>
        </p:nvSpPr>
        <p:spPr>
          <a:xfrm>
            <a:off x="466733" y="814957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Der </a:t>
            </a:r>
            <a:r>
              <a:rPr lang="nl-NL" sz="3600" dirty="0" err="1" smtClean="0"/>
              <a:t>Apfel</a:t>
            </a:r>
            <a:r>
              <a:rPr lang="nl-NL" sz="3600" dirty="0" smtClean="0"/>
              <a:t> </a:t>
            </a:r>
            <a:r>
              <a:rPr lang="nl-NL" sz="3600" dirty="0" err="1" smtClean="0"/>
              <a:t>ist</a:t>
            </a:r>
            <a:r>
              <a:rPr lang="nl-NL" sz="3600" dirty="0" smtClean="0"/>
              <a:t> </a:t>
            </a:r>
            <a:r>
              <a:rPr lang="nl-NL" sz="3600" dirty="0" err="1" smtClean="0"/>
              <a:t>grün</a:t>
            </a:r>
            <a:r>
              <a:rPr lang="nl-NL" sz="3600" dirty="0" smtClean="0"/>
              <a:t>.</a:t>
            </a:r>
            <a:endParaRPr lang="nl-NL" sz="3600" dirty="0"/>
          </a:p>
        </p:txBody>
      </p:sp>
      <p:sp>
        <p:nvSpPr>
          <p:cNvPr id="6" name="Tekstvak 5"/>
          <p:cNvSpPr txBox="1"/>
          <p:nvPr/>
        </p:nvSpPr>
        <p:spPr>
          <a:xfrm>
            <a:off x="5508104" y="836712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00B050"/>
                </a:solidFill>
              </a:rPr>
              <a:t>= de appel is groen.</a:t>
            </a:r>
            <a:endParaRPr lang="nl-NL" sz="2800" b="1" dirty="0">
              <a:solidFill>
                <a:srgbClr val="00B05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507293" y="2329716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00B050"/>
                </a:solidFill>
              </a:rPr>
              <a:t>= Ik eet de appel</a:t>
            </a:r>
            <a:endParaRPr lang="nl-NL" sz="2800" b="1" dirty="0">
              <a:solidFill>
                <a:srgbClr val="00B050"/>
              </a:solidFill>
            </a:endParaRPr>
          </a:p>
        </p:txBody>
      </p:sp>
      <p:cxnSp>
        <p:nvCxnSpPr>
          <p:cNvPr id="9" name="Rechte verbindingslijn 8"/>
          <p:cNvCxnSpPr/>
          <p:nvPr/>
        </p:nvCxnSpPr>
        <p:spPr>
          <a:xfrm>
            <a:off x="539552" y="1461288"/>
            <a:ext cx="1800200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904148" y="1334875"/>
            <a:ext cx="1260140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2324945" y="2923203"/>
            <a:ext cx="1800200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6817399" y="2852936"/>
            <a:ext cx="1210985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2060003" y="3573016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err="1" smtClean="0"/>
              <a:t>Apfel</a:t>
            </a:r>
            <a:r>
              <a:rPr lang="nl-NL" sz="2400" dirty="0" smtClean="0"/>
              <a:t> = een _____________ woord 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3995936" y="3573016"/>
            <a:ext cx="244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rgbClr val="0070C0"/>
                </a:solidFill>
              </a:rPr>
              <a:t>mnl</a:t>
            </a:r>
            <a:r>
              <a:rPr lang="nl-NL" dirty="0" smtClean="0">
                <a:solidFill>
                  <a:srgbClr val="0070C0"/>
                </a:solidFill>
              </a:rPr>
              <a:t>/</a:t>
            </a:r>
            <a:r>
              <a:rPr lang="nl-NL" dirty="0" err="1" smtClean="0">
                <a:solidFill>
                  <a:srgbClr val="0070C0"/>
                </a:solidFill>
              </a:rPr>
              <a:t>vrl</a:t>
            </a:r>
            <a:r>
              <a:rPr lang="nl-NL" dirty="0" smtClean="0">
                <a:solidFill>
                  <a:srgbClr val="0070C0"/>
                </a:solidFill>
              </a:rPr>
              <a:t>/</a:t>
            </a:r>
            <a:r>
              <a:rPr lang="nl-NL" dirty="0" err="1" smtClean="0">
                <a:solidFill>
                  <a:srgbClr val="0070C0"/>
                </a:solidFill>
              </a:rPr>
              <a:t>onz</a:t>
            </a:r>
            <a:r>
              <a:rPr lang="nl-NL" dirty="0" smtClean="0">
                <a:solidFill>
                  <a:srgbClr val="0070C0"/>
                </a:solidFill>
              </a:rPr>
              <a:t>/mv</a:t>
            </a:r>
            <a:endParaRPr lang="nl-N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11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22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66733" y="2276872"/>
            <a:ext cx="5595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err="1" smtClean="0"/>
              <a:t>Ich</a:t>
            </a:r>
            <a:r>
              <a:rPr lang="nl-NL" sz="3600" dirty="0" smtClean="0"/>
              <a:t>  </a:t>
            </a:r>
            <a:r>
              <a:rPr lang="nl-NL" sz="3600" dirty="0" err="1" smtClean="0"/>
              <a:t>esse</a:t>
            </a:r>
            <a:r>
              <a:rPr lang="nl-NL" sz="3600" dirty="0" smtClean="0"/>
              <a:t> den </a:t>
            </a:r>
            <a:r>
              <a:rPr lang="nl-NL" sz="3600" dirty="0" err="1" smtClean="0"/>
              <a:t>Apfel</a:t>
            </a:r>
            <a:r>
              <a:rPr lang="nl-NL" sz="3600" dirty="0" smtClean="0"/>
              <a:t>.</a:t>
            </a:r>
            <a:endParaRPr lang="nl-NL" sz="3600" dirty="0"/>
          </a:p>
        </p:txBody>
      </p:sp>
      <p:sp>
        <p:nvSpPr>
          <p:cNvPr id="5" name="Tekstvak 4"/>
          <p:cNvSpPr txBox="1"/>
          <p:nvPr/>
        </p:nvSpPr>
        <p:spPr>
          <a:xfrm>
            <a:off x="466733" y="814957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Der </a:t>
            </a:r>
            <a:r>
              <a:rPr lang="nl-NL" sz="3600" dirty="0" err="1" smtClean="0"/>
              <a:t>Apfel</a:t>
            </a:r>
            <a:r>
              <a:rPr lang="nl-NL" sz="3600" dirty="0" smtClean="0"/>
              <a:t> </a:t>
            </a:r>
            <a:r>
              <a:rPr lang="nl-NL" sz="3600" dirty="0" err="1" smtClean="0"/>
              <a:t>ist</a:t>
            </a:r>
            <a:r>
              <a:rPr lang="nl-NL" sz="3600" dirty="0" smtClean="0"/>
              <a:t> </a:t>
            </a:r>
            <a:r>
              <a:rPr lang="nl-NL" sz="3600" dirty="0" err="1" smtClean="0"/>
              <a:t>grün</a:t>
            </a:r>
            <a:r>
              <a:rPr lang="nl-NL" sz="3600" dirty="0" smtClean="0"/>
              <a:t>.</a:t>
            </a:r>
            <a:endParaRPr lang="nl-NL" sz="3600" dirty="0"/>
          </a:p>
        </p:txBody>
      </p:sp>
      <p:sp>
        <p:nvSpPr>
          <p:cNvPr id="6" name="Tekstvak 5"/>
          <p:cNvSpPr txBox="1"/>
          <p:nvPr/>
        </p:nvSpPr>
        <p:spPr>
          <a:xfrm>
            <a:off x="5508104" y="836712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00B050"/>
                </a:solidFill>
              </a:rPr>
              <a:t>= de appel is groen.</a:t>
            </a:r>
            <a:endParaRPr lang="nl-NL" sz="2800" b="1" dirty="0">
              <a:solidFill>
                <a:srgbClr val="00B05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507293" y="2329716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00B050"/>
                </a:solidFill>
              </a:rPr>
              <a:t>= Ik eet de appel</a:t>
            </a:r>
            <a:endParaRPr lang="nl-NL" sz="2800" b="1" dirty="0">
              <a:solidFill>
                <a:srgbClr val="00B050"/>
              </a:solidFill>
            </a:endParaRPr>
          </a:p>
        </p:txBody>
      </p:sp>
      <p:cxnSp>
        <p:nvCxnSpPr>
          <p:cNvPr id="9" name="Rechte verbindingslijn 8"/>
          <p:cNvCxnSpPr/>
          <p:nvPr/>
        </p:nvCxnSpPr>
        <p:spPr>
          <a:xfrm>
            <a:off x="539552" y="1461288"/>
            <a:ext cx="1800200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904148" y="1334875"/>
            <a:ext cx="1260140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2324945" y="2923203"/>
            <a:ext cx="1800200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6817399" y="2852936"/>
            <a:ext cx="1210985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4416895" y="5677518"/>
            <a:ext cx="1955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soms</a:t>
            </a:r>
            <a:r>
              <a:rPr lang="nl-NL" sz="2800" b="1" dirty="0" smtClean="0"/>
              <a:t> </a:t>
            </a:r>
            <a:r>
              <a:rPr lang="nl-NL" sz="2800" b="1" dirty="0" smtClean="0">
                <a:solidFill>
                  <a:srgbClr val="7030A0"/>
                </a:solidFill>
              </a:rPr>
              <a:t>den</a:t>
            </a:r>
            <a:r>
              <a:rPr lang="nl-NL" sz="2800" dirty="0" smtClean="0">
                <a:solidFill>
                  <a:srgbClr val="7030A0"/>
                </a:solidFill>
              </a:rPr>
              <a:t> </a:t>
            </a:r>
            <a:endParaRPr lang="nl-NL" sz="2800" dirty="0">
              <a:solidFill>
                <a:srgbClr val="7030A0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4355976" y="515429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soms</a:t>
            </a:r>
            <a:r>
              <a:rPr lang="nl-NL" sz="2800" b="1" dirty="0" smtClean="0"/>
              <a:t> </a:t>
            </a:r>
            <a:r>
              <a:rPr lang="nl-NL" sz="2800" b="1" dirty="0" smtClean="0">
                <a:solidFill>
                  <a:srgbClr val="7030A0"/>
                </a:solidFill>
              </a:rPr>
              <a:t>der</a:t>
            </a:r>
            <a:r>
              <a:rPr lang="nl-NL" sz="2800" b="1" dirty="0" smtClean="0"/>
              <a:t> </a:t>
            </a:r>
            <a:endParaRPr lang="nl-NL" sz="2800" dirty="0"/>
          </a:p>
        </p:txBody>
      </p:sp>
      <p:sp>
        <p:nvSpPr>
          <p:cNvPr id="19" name="Rechthoek 18"/>
          <p:cNvSpPr/>
          <p:nvPr/>
        </p:nvSpPr>
        <p:spPr>
          <a:xfrm>
            <a:off x="3203848" y="5415908"/>
            <a:ext cx="819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 smtClean="0">
                <a:solidFill>
                  <a:srgbClr val="7030A0"/>
                </a:solidFill>
              </a:rPr>
              <a:t>de</a:t>
            </a:r>
            <a:r>
              <a:rPr lang="nl-NL" sz="2800" dirty="0" smtClean="0">
                <a:solidFill>
                  <a:srgbClr val="7030A0"/>
                </a:solidFill>
              </a:rPr>
              <a:t> </a:t>
            </a:r>
            <a:r>
              <a:rPr lang="nl-NL" sz="2800" dirty="0" smtClean="0"/>
              <a:t>=</a:t>
            </a:r>
            <a:endParaRPr lang="nl-NL" sz="2800" dirty="0"/>
          </a:p>
        </p:txBody>
      </p:sp>
      <p:sp>
        <p:nvSpPr>
          <p:cNvPr id="21" name="Rechthoek 20"/>
          <p:cNvSpPr/>
          <p:nvPr/>
        </p:nvSpPr>
        <p:spPr>
          <a:xfrm>
            <a:off x="2051720" y="4437112"/>
            <a:ext cx="4896544" cy="20882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2051720" y="3573016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err="1" smtClean="0"/>
              <a:t>Apfel</a:t>
            </a:r>
            <a:r>
              <a:rPr lang="nl-NL" sz="2400" dirty="0" smtClean="0"/>
              <a:t> = een _____________ woord </a:t>
            </a:r>
            <a:endParaRPr lang="nl-NL" sz="2400" dirty="0"/>
          </a:p>
        </p:txBody>
      </p:sp>
      <p:sp>
        <p:nvSpPr>
          <p:cNvPr id="23" name="Tekstvak 22"/>
          <p:cNvSpPr txBox="1"/>
          <p:nvPr/>
        </p:nvSpPr>
        <p:spPr>
          <a:xfrm>
            <a:off x="4067944" y="3573016"/>
            <a:ext cx="3442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70C0"/>
                </a:solidFill>
              </a:rPr>
              <a:t>mannelijk</a:t>
            </a:r>
            <a:endParaRPr lang="nl-NL" sz="2000" dirty="0">
              <a:solidFill>
                <a:srgbClr val="0070C0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2593977" y="4573193"/>
            <a:ext cx="4714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u="sng" dirty="0" smtClean="0"/>
              <a:t>Blijkbaar is bij mannelijke woorden:</a:t>
            </a:r>
            <a:endParaRPr lang="nl-NL" sz="2000" u="sng" dirty="0"/>
          </a:p>
        </p:txBody>
      </p:sp>
    </p:spTree>
    <p:extLst>
      <p:ext uri="{BB962C8B-B14F-4D97-AF65-F5344CB8AC3E}">
        <p14:creationId xmlns:p14="http://schemas.microsoft.com/office/powerpoint/2010/main" val="2836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Maar wanneer gebruik je nou wat?</a:t>
            </a:r>
            <a:endParaRPr lang="nl-NL" b="1" dirty="0"/>
          </a:p>
        </p:txBody>
      </p:sp>
      <p:sp>
        <p:nvSpPr>
          <p:cNvPr id="4" name="Tekstvak 3"/>
          <p:cNvSpPr txBox="1"/>
          <p:nvPr/>
        </p:nvSpPr>
        <p:spPr>
          <a:xfrm>
            <a:off x="1259632" y="2348880"/>
            <a:ext cx="66967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 smtClean="0"/>
              <a:t>Om dat te ontdekken, gaan we een paar zinnen </a:t>
            </a:r>
            <a:r>
              <a:rPr lang="nl-NL" sz="3200" u="sng" dirty="0" smtClean="0"/>
              <a:t>ontleden</a:t>
            </a:r>
            <a:r>
              <a:rPr lang="nl-NL" sz="3200" dirty="0" smtClean="0"/>
              <a:t>. </a:t>
            </a:r>
          </a:p>
          <a:p>
            <a:pPr algn="ctr"/>
            <a:endParaRPr lang="nl-NL" sz="3200" dirty="0"/>
          </a:p>
          <a:p>
            <a:pPr algn="ctr"/>
            <a:r>
              <a:rPr lang="nl-NL" sz="3200" dirty="0" smtClean="0"/>
              <a:t>Misschien vinden we dan een bepaalde regelmaat…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40808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2235932" y="1907540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1.   </a:t>
            </a:r>
            <a:r>
              <a:rPr lang="nl-NL" sz="2400" dirty="0" smtClean="0"/>
              <a:t>De moeder koopt   de appel.</a:t>
            </a:r>
            <a:endParaRPr lang="nl-NL" sz="2400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4324164" y="2915652"/>
            <a:ext cx="6078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2771800" y="2411596"/>
            <a:ext cx="14104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4189766" y="2915652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ww</a:t>
            </a:r>
            <a:r>
              <a:rPr lang="nl-NL" b="1" dirty="0" smtClean="0">
                <a:solidFill>
                  <a:srgbClr val="0070C0"/>
                </a:solidFill>
              </a:rPr>
              <a:t> gez.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843808" y="2411596"/>
            <a:ext cx="139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onderwerp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4324164" y="2411596"/>
            <a:ext cx="60787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4427984" y="2411596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pv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2307294" y="4490536"/>
            <a:ext cx="4976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Stappenplan voor het ontleden van een zin:</a:t>
            </a:r>
            <a:endParaRPr lang="nl-NL" b="1" dirty="0"/>
          </a:p>
        </p:txBody>
      </p:sp>
      <p:sp>
        <p:nvSpPr>
          <p:cNvPr id="27" name="Tekstvak 26"/>
          <p:cNvSpPr txBox="1"/>
          <p:nvPr/>
        </p:nvSpPr>
        <p:spPr>
          <a:xfrm>
            <a:off x="1955638" y="485057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1: bepaal de persoonsvorm (zin vragend maken)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1955638" y="521061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2: bepaal het werkwoordelijk gezegde (alle </a:t>
            </a:r>
            <a:r>
              <a:rPr lang="nl-NL" dirty="0" err="1" smtClean="0"/>
              <a:t>ww</a:t>
            </a:r>
            <a:r>
              <a:rPr lang="nl-NL" dirty="0" smtClean="0"/>
              <a:t> in de zin)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1955638" y="5570656"/>
            <a:ext cx="2817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3: bepaal het onderwerp</a:t>
            </a:r>
            <a:endParaRPr lang="nl-NL" dirty="0"/>
          </a:p>
        </p:txBody>
      </p:sp>
      <p:sp>
        <p:nvSpPr>
          <p:cNvPr id="29" name="Rechthoek 28"/>
          <p:cNvSpPr/>
          <p:nvPr/>
        </p:nvSpPr>
        <p:spPr>
          <a:xfrm>
            <a:off x="1795931" y="4437112"/>
            <a:ext cx="6088437" cy="19442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/>
          <p:cNvSpPr txBox="1"/>
          <p:nvPr/>
        </p:nvSpPr>
        <p:spPr>
          <a:xfrm>
            <a:off x="1955638" y="593998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4: bepaal het lijdend voorwerp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4331902" y="5570656"/>
            <a:ext cx="2178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(wie/wat + </a:t>
            </a:r>
            <a:r>
              <a:rPr lang="nl-NL" dirty="0" err="1" smtClean="0"/>
              <a:t>ww</a:t>
            </a:r>
            <a:r>
              <a:rPr lang="nl-NL" dirty="0" smtClean="0"/>
              <a:t> gez.?)</a:t>
            </a:r>
            <a:endParaRPr lang="nl-NL" dirty="0"/>
          </a:p>
        </p:txBody>
      </p:sp>
      <p:sp>
        <p:nvSpPr>
          <p:cNvPr id="33" name="Rechthoek 32"/>
          <p:cNvSpPr/>
          <p:nvPr/>
        </p:nvSpPr>
        <p:spPr>
          <a:xfrm>
            <a:off x="4960816" y="5939988"/>
            <a:ext cx="2521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(wie/wat + </a:t>
            </a:r>
            <a:r>
              <a:rPr lang="nl-NL" dirty="0" err="1" smtClean="0"/>
              <a:t>ww</a:t>
            </a:r>
            <a:r>
              <a:rPr lang="nl-NL" dirty="0" smtClean="0"/>
              <a:t> gez. + o?)</a:t>
            </a:r>
            <a:endParaRPr lang="nl-NL" dirty="0"/>
          </a:p>
        </p:txBody>
      </p:sp>
      <p:cxnSp>
        <p:nvCxnSpPr>
          <p:cNvPr id="34" name="Rechte verbindingslijn 33"/>
          <p:cNvCxnSpPr/>
          <p:nvPr/>
        </p:nvCxnSpPr>
        <p:spPr>
          <a:xfrm>
            <a:off x="5076056" y="2411596"/>
            <a:ext cx="1393892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vak 35"/>
          <p:cNvSpPr txBox="1"/>
          <p:nvPr/>
        </p:nvSpPr>
        <p:spPr>
          <a:xfrm>
            <a:off x="5508104" y="2474312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C000"/>
                </a:solidFill>
              </a:rPr>
              <a:t>l</a:t>
            </a:r>
            <a:r>
              <a:rPr lang="nl-NL" b="1" dirty="0" smtClean="0">
                <a:solidFill>
                  <a:srgbClr val="FFC000"/>
                </a:solidFill>
              </a:rPr>
              <a:t>v</a:t>
            </a:r>
            <a:endParaRPr lang="nl-NL" b="1" dirty="0">
              <a:solidFill>
                <a:srgbClr val="FFC000"/>
              </a:solidFill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276427" y="188640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Om even in te komen: </a:t>
            </a:r>
          </a:p>
          <a:p>
            <a:pPr algn="ctr"/>
            <a:r>
              <a:rPr lang="nl-NL" sz="3200" b="1" dirty="0" smtClean="0"/>
              <a:t>Een Nederlandse zin ontleden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106489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3" grpId="0"/>
      <p:bldP spid="26" grpId="0"/>
      <p:bldP spid="21" grpId="0"/>
      <p:bldP spid="27" grpId="0"/>
      <p:bldP spid="31" grpId="0"/>
      <p:bldP spid="32" grpId="0"/>
      <p:bldP spid="29" grpId="0" animBg="1"/>
      <p:bldP spid="35" grpId="0"/>
      <p:bldP spid="30" grpId="0"/>
      <p:bldP spid="33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467544" y="1844824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1.   Der</a:t>
            </a:r>
            <a:r>
              <a:rPr lang="nl-NL" sz="2400" dirty="0" smtClean="0"/>
              <a:t> </a:t>
            </a:r>
            <a:r>
              <a:rPr lang="nl-NL" sz="2400" dirty="0" err="1" smtClean="0"/>
              <a:t>Vater</a:t>
            </a:r>
            <a:r>
              <a:rPr lang="nl-NL" sz="2400" dirty="0" smtClean="0"/>
              <a:t> </a:t>
            </a:r>
            <a:r>
              <a:rPr lang="nl-NL" sz="2400" dirty="0" err="1" smtClean="0"/>
              <a:t>trinkt</a:t>
            </a:r>
            <a:r>
              <a:rPr lang="nl-NL" sz="2400" dirty="0" smtClean="0"/>
              <a:t>  </a:t>
            </a:r>
            <a:r>
              <a:rPr lang="nl-NL" sz="2400" b="1" dirty="0" smtClean="0"/>
              <a:t>den</a:t>
            </a:r>
            <a:r>
              <a:rPr lang="nl-NL" sz="2400" dirty="0" smtClean="0"/>
              <a:t> </a:t>
            </a:r>
            <a:r>
              <a:rPr lang="nl-NL" sz="2400" dirty="0" err="1" smtClean="0"/>
              <a:t>Apfelsaft</a:t>
            </a:r>
            <a:r>
              <a:rPr lang="nl-NL" sz="2400" dirty="0" smtClean="0"/>
              <a:t>.</a:t>
            </a:r>
            <a:endParaRPr lang="nl-NL" sz="2400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2235932" y="2571160"/>
            <a:ext cx="6078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1003412" y="2204864"/>
            <a:ext cx="11203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2101534" y="2627620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ww</a:t>
            </a:r>
            <a:r>
              <a:rPr lang="nl-NL" b="1" dirty="0" smtClean="0">
                <a:solidFill>
                  <a:srgbClr val="0070C0"/>
                </a:solidFill>
              </a:rPr>
              <a:t> gez.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868397" y="2201828"/>
            <a:ext cx="139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onderwerp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2267744" y="2204864"/>
            <a:ext cx="60787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2317558" y="2204864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pv</a:t>
            </a:r>
            <a:endParaRPr lang="nl-NL" b="1" dirty="0">
              <a:solidFill>
                <a:srgbClr val="00B050"/>
              </a:solidFill>
            </a:endParaRPr>
          </a:p>
        </p:txBody>
      </p:sp>
      <p:cxnSp>
        <p:nvCxnSpPr>
          <p:cNvPr id="34" name="Rechte verbindingslijn 33"/>
          <p:cNvCxnSpPr/>
          <p:nvPr/>
        </p:nvCxnSpPr>
        <p:spPr>
          <a:xfrm flipV="1">
            <a:off x="2985878" y="2207705"/>
            <a:ext cx="1790355" cy="5877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vak 35"/>
          <p:cNvSpPr txBox="1"/>
          <p:nvPr/>
        </p:nvSpPr>
        <p:spPr>
          <a:xfrm>
            <a:off x="3325670" y="2267580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C000"/>
                </a:solidFill>
              </a:rPr>
              <a:t>l</a:t>
            </a:r>
            <a:r>
              <a:rPr lang="nl-NL" b="1" dirty="0" smtClean="0">
                <a:solidFill>
                  <a:srgbClr val="FFC000"/>
                </a:solidFill>
              </a:rPr>
              <a:t>v</a:t>
            </a:r>
            <a:endParaRPr lang="nl-NL" b="1" dirty="0">
              <a:solidFill>
                <a:srgbClr val="FFC000"/>
              </a:solidFill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276427" y="18864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Nu dan drie </a:t>
            </a:r>
            <a:r>
              <a:rPr lang="nl-NL" sz="3200" b="1" u="sng" dirty="0" smtClean="0"/>
              <a:t>Duitse</a:t>
            </a:r>
            <a:r>
              <a:rPr lang="nl-NL" sz="3200" b="1" dirty="0" smtClean="0"/>
              <a:t> zinnen ontleden!</a:t>
            </a:r>
            <a:endParaRPr lang="nl-NL" sz="3200" b="1" dirty="0"/>
          </a:p>
        </p:txBody>
      </p:sp>
      <p:sp>
        <p:nvSpPr>
          <p:cNvPr id="43" name="Tekstvak 42"/>
          <p:cNvSpPr txBox="1"/>
          <p:nvPr/>
        </p:nvSpPr>
        <p:spPr>
          <a:xfrm>
            <a:off x="395536" y="3321291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2.   </a:t>
            </a:r>
            <a:r>
              <a:rPr lang="nl-NL" sz="2400" dirty="0" err="1" smtClean="0"/>
              <a:t>Isst</a:t>
            </a:r>
            <a:r>
              <a:rPr lang="nl-NL" sz="2400" dirty="0" smtClean="0"/>
              <a:t> </a:t>
            </a:r>
            <a:r>
              <a:rPr lang="nl-NL" sz="2400" b="1" dirty="0" smtClean="0"/>
              <a:t>der</a:t>
            </a:r>
            <a:r>
              <a:rPr lang="nl-NL" sz="2400" dirty="0" smtClean="0"/>
              <a:t> </a:t>
            </a:r>
            <a:r>
              <a:rPr lang="nl-NL" sz="2400" dirty="0" err="1" smtClean="0"/>
              <a:t>Sohn</a:t>
            </a:r>
            <a:r>
              <a:rPr lang="nl-NL" sz="2400" dirty="0" smtClean="0"/>
              <a:t> </a:t>
            </a:r>
            <a:r>
              <a:rPr lang="nl-NL" sz="2400" b="1" dirty="0" smtClean="0"/>
              <a:t>den</a:t>
            </a:r>
            <a:r>
              <a:rPr lang="nl-NL" sz="2400" dirty="0" smtClean="0"/>
              <a:t> </a:t>
            </a:r>
            <a:r>
              <a:rPr lang="nl-NL" sz="2400" dirty="0" err="1" smtClean="0"/>
              <a:t>Apfel</a:t>
            </a:r>
            <a:r>
              <a:rPr lang="nl-NL" sz="2400" dirty="0" smtClean="0"/>
              <a:t>? </a:t>
            </a:r>
            <a:endParaRPr lang="nl-NL" sz="2400" dirty="0"/>
          </a:p>
        </p:txBody>
      </p:sp>
      <p:cxnSp>
        <p:nvCxnSpPr>
          <p:cNvPr id="44" name="Rechte verbindingslijn 43"/>
          <p:cNvCxnSpPr/>
          <p:nvPr/>
        </p:nvCxnSpPr>
        <p:spPr>
          <a:xfrm>
            <a:off x="931404" y="3995772"/>
            <a:ext cx="4002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1377262" y="3707740"/>
            <a:ext cx="12103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vak 45"/>
          <p:cNvSpPr txBox="1"/>
          <p:nvPr/>
        </p:nvSpPr>
        <p:spPr>
          <a:xfrm>
            <a:off x="740287" y="3995772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ww</a:t>
            </a:r>
            <a:r>
              <a:rPr lang="nl-NL" b="1" dirty="0" smtClean="0">
                <a:solidFill>
                  <a:srgbClr val="0070C0"/>
                </a:solidFill>
              </a:rPr>
              <a:t> gez.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47" name="Tekstvak 46"/>
          <p:cNvSpPr txBox="1"/>
          <p:nvPr/>
        </p:nvSpPr>
        <p:spPr>
          <a:xfrm>
            <a:off x="1377262" y="3677213"/>
            <a:ext cx="139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onderwerp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48" name="Rechte verbindingslijn 47"/>
          <p:cNvCxnSpPr/>
          <p:nvPr/>
        </p:nvCxnSpPr>
        <p:spPr>
          <a:xfrm>
            <a:off x="929655" y="3707740"/>
            <a:ext cx="427804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vak 48"/>
          <p:cNvSpPr txBox="1"/>
          <p:nvPr/>
        </p:nvSpPr>
        <p:spPr>
          <a:xfrm>
            <a:off x="929655" y="3638036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pv</a:t>
            </a:r>
            <a:endParaRPr lang="nl-NL" b="1" dirty="0">
              <a:solidFill>
                <a:srgbClr val="00B050"/>
              </a:solidFill>
            </a:endParaRPr>
          </a:p>
        </p:txBody>
      </p:sp>
      <p:cxnSp>
        <p:nvCxnSpPr>
          <p:cNvPr id="50" name="Rechte verbindingslijn 49"/>
          <p:cNvCxnSpPr/>
          <p:nvPr/>
        </p:nvCxnSpPr>
        <p:spPr>
          <a:xfrm>
            <a:off x="2638688" y="3707740"/>
            <a:ext cx="1290372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2947432" y="3698448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C000"/>
                </a:solidFill>
              </a:rPr>
              <a:t>l</a:t>
            </a:r>
            <a:r>
              <a:rPr lang="nl-NL" b="1" dirty="0" smtClean="0">
                <a:solidFill>
                  <a:srgbClr val="FFC000"/>
                </a:solidFill>
              </a:rPr>
              <a:t>v</a:t>
            </a:r>
            <a:endParaRPr lang="nl-NL" b="1" dirty="0">
              <a:solidFill>
                <a:srgbClr val="FFC000"/>
              </a:solidFill>
            </a:endParaRPr>
          </a:p>
        </p:txBody>
      </p:sp>
      <p:sp>
        <p:nvSpPr>
          <p:cNvPr id="52" name="Tekstvak 51"/>
          <p:cNvSpPr txBox="1"/>
          <p:nvPr/>
        </p:nvSpPr>
        <p:spPr>
          <a:xfrm>
            <a:off x="407860" y="4801547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3.   Der</a:t>
            </a:r>
            <a:r>
              <a:rPr lang="nl-NL" sz="2400" dirty="0" smtClean="0"/>
              <a:t> </a:t>
            </a:r>
            <a:r>
              <a:rPr lang="nl-NL" sz="2400" dirty="0" err="1" smtClean="0"/>
              <a:t>Bruder</a:t>
            </a:r>
            <a:r>
              <a:rPr lang="nl-NL" sz="2400" dirty="0" smtClean="0"/>
              <a:t> </a:t>
            </a:r>
            <a:r>
              <a:rPr lang="nl-NL" sz="2400" dirty="0" err="1" smtClean="0"/>
              <a:t>nimmt</a:t>
            </a:r>
            <a:r>
              <a:rPr lang="nl-NL" sz="2400" dirty="0" smtClean="0"/>
              <a:t> </a:t>
            </a:r>
            <a:r>
              <a:rPr lang="nl-NL" sz="2400" b="1" dirty="0" smtClean="0"/>
              <a:t>den</a:t>
            </a:r>
            <a:r>
              <a:rPr lang="nl-NL" sz="2400" dirty="0" smtClean="0"/>
              <a:t> </a:t>
            </a:r>
            <a:r>
              <a:rPr lang="nl-NL" sz="2400" dirty="0" err="1" smtClean="0"/>
              <a:t>Salat</a:t>
            </a:r>
            <a:r>
              <a:rPr lang="nl-NL" sz="2400" dirty="0" smtClean="0"/>
              <a:t>.</a:t>
            </a:r>
            <a:endParaRPr lang="nl-NL" sz="2400" dirty="0"/>
          </a:p>
        </p:txBody>
      </p:sp>
      <p:cxnSp>
        <p:nvCxnSpPr>
          <p:cNvPr id="53" name="Rechte verbindingslijn 52"/>
          <p:cNvCxnSpPr/>
          <p:nvPr/>
        </p:nvCxnSpPr>
        <p:spPr>
          <a:xfrm>
            <a:off x="2400663" y="5521627"/>
            <a:ext cx="8314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876966" y="5161587"/>
            <a:ext cx="14104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vak 54"/>
          <p:cNvSpPr txBox="1"/>
          <p:nvPr/>
        </p:nvSpPr>
        <p:spPr>
          <a:xfrm>
            <a:off x="2412987" y="5507940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ww</a:t>
            </a:r>
            <a:r>
              <a:rPr lang="nl-NL" b="1" dirty="0" smtClean="0">
                <a:solidFill>
                  <a:srgbClr val="0070C0"/>
                </a:solidFill>
              </a:rPr>
              <a:t> gez.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56" name="Tekstvak 55"/>
          <p:cNvSpPr txBox="1"/>
          <p:nvPr/>
        </p:nvSpPr>
        <p:spPr>
          <a:xfrm>
            <a:off x="941536" y="5161587"/>
            <a:ext cx="139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onderwerp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57" name="Rechte verbindingslijn 56"/>
          <p:cNvCxnSpPr/>
          <p:nvPr/>
        </p:nvCxnSpPr>
        <p:spPr>
          <a:xfrm>
            <a:off x="2393017" y="5203402"/>
            <a:ext cx="842643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kstvak 57"/>
          <p:cNvSpPr txBox="1"/>
          <p:nvPr/>
        </p:nvSpPr>
        <p:spPr>
          <a:xfrm>
            <a:off x="2587588" y="5152295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pv</a:t>
            </a:r>
            <a:endParaRPr lang="nl-NL" b="1" dirty="0">
              <a:solidFill>
                <a:srgbClr val="00B050"/>
              </a:solidFill>
            </a:endParaRPr>
          </a:p>
        </p:txBody>
      </p:sp>
      <p:cxnSp>
        <p:nvCxnSpPr>
          <p:cNvPr id="59" name="Rechte verbindingslijn 58"/>
          <p:cNvCxnSpPr/>
          <p:nvPr/>
        </p:nvCxnSpPr>
        <p:spPr>
          <a:xfrm>
            <a:off x="3283874" y="5211098"/>
            <a:ext cx="1241025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kstvak 59"/>
          <p:cNvSpPr txBox="1"/>
          <p:nvPr/>
        </p:nvSpPr>
        <p:spPr>
          <a:xfrm>
            <a:off x="3737040" y="5213723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C000"/>
                </a:solidFill>
              </a:rPr>
              <a:t>l</a:t>
            </a:r>
            <a:r>
              <a:rPr lang="nl-NL" b="1" dirty="0" smtClean="0">
                <a:solidFill>
                  <a:srgbClr val="FFC000"/>
                </a:solidFill>
              </a:rPr>
              <a:t>v</a:t>
            </a:r>
            <a:endParaRPr lang="nl-NL" b="1" dirty="0">
              <a:solidFill>
                <a:srgbClr val="FFC000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5486844" y="2546438"/>
            <a:ext cx="3372052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/>
              <a:t>DUS:</a:t>
            </a:r>
          </a:p>
          <a:p>
            <a:endParaRPr lang="nl-NL" b="1" dirty="0" smtClean="0"/>
          </a:p>
          <a:p>
            <a:pPr algn="ctr"/>
            <a:r>
              <a:rPr lang="nl-NL" b="1" dirty="0" smtClean="0"/>
              <a:t>Bij _____________ woorden:</a:t>
            </a:r>
          </a:p>
          <a:p>
            <a:pPr algn="ctr"/>
            <a:endParaRPr lang="nl-NL" b="1" dirty="0"/>
          </a:p>
          <a:p>
            <a:pPr algn="ctr"/>
            <a:r>
              <a:rPr lang="nl-NL" b="1" dirty="0" smtClean="0"/>
              <a:t>de:</a:t>
            </a:r>
          </a:p>
          <a:p>
            <a:pPr algn="ctr"/>
            <a:endParaRPr lang="nl-NL" sz="500" dirty="0">
              <a:sym typeface="Wingdings" panose="05000000000000000000" pitchFamily="2" charset="2"/>
            </a:endParaRPr>
          </a:p>
          <a:p>
            <a:pPr algn="ctr"/>
            <a:r>
              <a:rPr lang="nl-NL" dirty="0" smtClean="0">
                <a:sym typeface="Wingdings" panose="05000000000000000000" pitchFamily="2" charset="2"/>
              </a:rPr>
              <a:t> ________________  der </a:t>
            </a:r>
          </a:p>
          <a:p>
            <a:pPr algn="ctr"/>
            <a:r>
              <a:rPr lang="nl-NL" dirty="0" smtClean="0">
                <a:sym typeface="Wingdings" panose="05000000000000000000" pitchFamily="2" charset="2"/>
              </a:rPr>
              <a:t> ________________  den </a:t>
            </a:r>
            <a:endParaRPr lang="nl-NL" dirty="0"/>
          </a:p>
        </p:txBody>
      </p:sp>
      <p:sp>
        <p:nvSpPr>
          <p:cNvPr id="64" name="Tekstvak 63"/>
          <p:cNvSpPr txBox="1"/>
          <p:nvPr/>
        </p:nvSpPr>
        <p:spPr>
          <a:xfrm>
            <a:off x="6181550" y="3069645"/>
            <a:ext cx="3142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mannelijke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5976664" y="3995772"/>
            <a:ext cx="219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onderwerp </a:t>
            </a:r>
            <a:r>
              <a:rPr lang="nl-NL" sz="1600" dirty="0" smtClean="0">
                <a:solidFill>
                  <a:srgbClr val="7030A0"/>
                </a:solidFill>
              </a:rPr>
              <a:t>(in zin)</a:t>
            </a:r>
            <a:endParaRPr lang="nl-NL" sz="1600" dirty="0">
              <a:solidFill>
                <a:srgbClr val="7030A0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5762297" y="4283804"/>
            <a:ext cx="219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lijdend voorw.  </a:t>
            </a:r>
            <a:r>
              <a:rPr lang="nl-NL" sz="1600" dirty="0" smtClean="0">
                <a:solidFill>
                  <a:srgbClr val="7030A0"/>
                </a:solidFill>
              </a:rPr>
              <a:t>(in zin) </a:t>
            </a:r>
            <a:endParaRPr lang="nl-NL" sz="1600" dirty="0">
              <a:solidFill>
                <a:srgbClr val="7030A0"/>
              </a:solidFill>
            </a:endParaRPr>
          </a:p>
        </p:txBody>
      </p:sp>
      <p:sp>
        <p:nvSpPr>
          <p:cNvPr id="67" name="Rechthoek 66"/>
          <p:cNvSpPr/>
          <p:nvPr/>
        </p:nvSpPr>
        <p:spPr>
          <a:xfrm>
            <a:off x="5364089" y="2257951"/>
            <a:ext cx="3600400" cy="2683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32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6" grpId="0"/>
      <p:bldP spid="36" grpId="0"/>
      <p:bldP spid="46" grpId="0"/>
      <p:bldP spid="47" grpId="0"/>
      <p:bldP spid="49" grpId="0"/>
      <p:bldP spid="51" grpId="0"/>
      <p:bldP spid="55" grpId="0"/>
      <p:bldP spid="56" grpId="0"/>
      <p:bldP spid="58" grpId="0"/>
      <p:bldP spid="60" grpId="0"/>
      <p:bldP spid="63" grpId="0"/>
      <p:bldP spid="64" grpId="0"/>
      <p:bldP spid="65" grpId="0"/>
      <p:bldP spid="66" grpId="0"/>
      <p:bldP spid="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4"/>
          <p:cNvSpPr txBox="1"/>
          <p:nvPr/>
        </p:nvSpPr>
        <p:spPr>
          <a:xfrm>
            <a:off x="395536" y="2348880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1.   Die</a:t>
            </a:r>
            <a:r>
              <a:rPr lang="nl-NL" sz="2400" dirty="0" smtClean="0"/>
              <a:t> </a:t>
            </a:r>
            <a:r>
              <a:rPr lang="nl-NL" sz="2400" dirty="0" err="1" smtClean="0"/>
              <a:t>Mutter</a:t>
            </a:r>
            <a:r>
              <a:rPr lang="nl-NL" sz="2400" dirty="0" smtClean="0"/>
              <a:t> </a:t>
            </a:r>
            <a:r>
              <a:rPr lang="nl-NL" sz="2400" dirty="0" err="1" smtClean="0"/>
              <a:t>kauft</a:t>
            </a:r>
            <a:r>
              <a:rPr lang="nl-NL" sz="2400" dirty="0" smtClean="0"/>
              <a:t> die Orange.</a:t>
            </a:r>
            <a:endParaRPr lang="nl-NL" sz="2400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2451956" y="3075216"/>
            <a:ext cx="6078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flipV="1">
            <a:off x="931404" y="2705884"/>
            <a:ext cx="1314146" cy="3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2245550" y="3059668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ww</a:t>
            </a:r>
            <a:r>
              <a:rPr lang="nl-NL" b="1" dirty="0" smtClean="0">
                <a:solidFill>
                  <a:srgbClr val="0070C0"/>
                </a:solidFill>
              </a:rPr>
              <a:t> gez.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971600" y="2705884"/>
            <a:ext cx="139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onderwerp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2339752" y="2708920"/>
            <a:ext cx="60787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2483768" y="2711761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pv</a:t>
            </a:r>
            <a:endParaRPr lang="nl-NL" b="1" dirty="0">
              <a:solidFill>
                <a:srgbClr val="00B050"/>
              </a:solidFill>
            </a:endParaRPr>
          </a:p>
        </p:txBody>
      </p:sp>
      <p:cxnSp>
        <p:nvCxnSpPr>
          <p:cNvPr id="34" name="Rechte verbindingslijn 33"/>
          <p:cNvCxnSpPr/>
          <p:nvPr/>
        </p:nvCxnSpPr>
        <p:spPr>
          <a:xfrm>
            <a:off x="3059832" y="2711761"/>
            <a:ext cx="1393892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vak 35"/>
          <p:cNvSpPr txBox="1"/>
          <p:nvPr/>
        </p:nvSpPr>
        <p:spPr>
          <a:xfrm>
            <a:off x="3491880" y="2739985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C000"/>
                </a:solidFill>
              </a:rPr>
              <a:t>l</a:t>
            </a:r>
            <a:r>
              <a:rPr lang="nl-NL" b="1" dirty="0" smtClean="0">
                <a:solidFill>
                  <a:srgbClr val="FFC000"/>
                </a:solidFill>
              </a:rPr>
              <a:t>v</a:t>
            </a:r>
            <a:endParaRPr lang="nl-NL" b="1" dirty="0">
              <a:solidFill>
                <a:srgbClr val="FFC000"/>
              </a:solidFill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276427" y="18864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2  </a:t>
            </a:r>
            <a:r>
              <a:rPr lang="nl-NL" sz="3200" b="1" dirty="0" smtClean="0"/>
              <a:t>Duitse zinnen ontleden!</a:t>
            </a:r>
            <a:endParaRPr lang="nl-NL" sz="3200" b="1" dirty="0"/>
          </a:p>
        </p:txBody>
      </p:sp>
      <p:sp>
        <p:nvSpPr>
          <p:cNvPr id="52" name="Tekstvak 51"/>
          <p:cNvSpPr txBox="1"/>
          <p:nvPr/>
        </p:nvSpPr>
        <p:spPr>
          <a:xfrm>
            <a:off x="539552" y="4005064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2.   </a:t>
            </a:r>
            <a:r>
              <a:rPr lang="nl-NL" sz="2400" dirty="0" smtClean="0"/>
              <a:t>Hier </a:t>
            </a:r>
            <a:r>
              <a:rPr lang="nl-NL" sz="2400" dirty="0" err="1" smtClean="0"/>
              <a:t>ist</a:t>
            </a:r>
            <a:r>
              <a:rPr lang="nl-NL" sz="2400" dirty="0" smtClean="0"/>
              <a:t> </a:t>
            </a:r>
            <a:r>
              <a:rPr lang="nl-NL" sz="2400" b="1" dirty="0" smtClean="0"/>
              <a:t>die </a:t>
            </a:r>
            <a:r>
              <a:rPr lang="nl-NL" sz="2400" dirty="0" smtClean="0"/>
              <a:t>Gabel.</a:t>
            </a:r>
            <a:endParaRPr lang="nl-NL" sz="2400" dirty="0"/>
          </a:p>
        </p:txBody>
      </p:sp>
      <p:cxnSp>
        <p:nvCxnSpPr>
          <p:cNvPr id="53" name="Rechte verbindingslijn 52"/>
          <p:cNvCxnSpPr/>
          <p:nvPr/>
        </p:nvCxnSpPr>
        <p:spPr>
          <a:xfrm>
            <a:off x="1615086" y="4707294"/>
            <a:ext cx="3070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2036429" y="4406919"/>
            <a:ext cx="122710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vak 54"/>
          <p:cNvSpPr txBox="1"/>
          <p:nvPr/>
        </p:nvSpPr>
        <p:spPr>
          <a:xfrm>
            <a:off x="1319316" y="4653136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0070C0"/>
                </a:solidFill>
              </a:rPr>
              <a:t>ww</a:t>
            </a:r>
            <a:r>
              <a:rPr lang="nl-NL" b="1" dirty="0" smtClean="0">
                <a:solidFill>
                  <a:srgbClr val="0070C0"/>
                </a:solidFill>
              </a:rPr>
              <a:t> gez.</a:t>
            </a:r>
            <a:endParaRPr lang="nl-NL" b="1" dirty="0">
              <a:solidFill>
                <a:srgbClr val="0070C0"/>
              </a:solidFill>
            </a:endParaRPr>
          </a:p>
        </p:txBody>
      </p:sp>
      <p:sp>
        <p:nvSpPr>
          <p:cNvPr id="56" name="Tekstvak 55"/>
          <p:cNvSpPr txBox="1"/>
          <p:nvPr/>
        </p:nvSpPr>
        <p:spPr>
          <a:xfrm>
            <a:off x="2036429" y="4406909"/>
            <a:ext cx="139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onderwerp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57" name="Rechte verbindingslijn 56"/>
          <p:cNvCxnSpPr/>
          <p:nvPr/>
        </p:nvCxnSpPr>
        <p:spPr>
          <a:xfrm>
            <a:off x="1648161" y="4406919"/>
            <a:ext cx="319227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kstvak 57"/>
          <p:cNvSpPr txBox="1"/>
          <p:nvPr/>
        </p:nvSpPr>
        <p:spPr>
          <a:xfrm>
            <a:off x="1607348" y="4343196"/>
            <a:ext cx="95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pv</a:t>
            </a:r>
            <a:endParaRPr lang="nl-NL" b="1" dirty="0">
              <a:solidFill>
                <a:srgbClr val="00B050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5677494" y="2383153"/>
            <a:ext cx="33720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/>
              <a:t>DUS:</a:t>
            </a:r>
          </a:p>
          <a:p>
            <a:endParaRPr lang="nl-NL" b="1" dirty="0" smtClean="0"/>
          </a:p>
          <a:p>
            <a:pPr algn="ctr"/>
            <a:r>
              <a:rPr lang="nl-NL" b="1" dirty="0" smtClean="0"/>
              <a:t>Bij _____________ woorden:</a:t>
            </a:r>
          </a:p>
          <a:p>
            <a:pPr algn="ctr"/>
            <a:endParaRPr lang="nl-NL" b="1" dirty="0"/>
          </a:p>
          <a:p>
            <a:pPr algn="ctr"/>
            <a:r>
              <a:rPr lang="nl-NL" b="1" dirty="0"/>
              <a:t>de/het</a:t>
            </a:r>
            <a:r>
              <a:rPr lang="nl-NL" b="1" dirty="0" smtClean="0"/>
              <a:t>:</a:t>
            </a:r>
            <a:endParaRPr lang="nl-NL" dirty="0" smtClean="0"/>
          </a:p>
          <a:p>
            <a:pPr algn="ctr"/>
            <a:r>
              <a:rPr lang="nl-NL" dirty="0" smtClean="0"/>
              <a:t>______________ </a:t>
            </a:r>
            <a:r>
              <a:rPr lang="nl-NL" dirty="0" smtClean="0">
                <a:sym typeface="Wingdings" panose="05000000000000000000" pitchFamily="2" charset="2"/>
              </a:rPr>
              <a:t> ____</a:t>
            </a:r>
          </a:p>
          <a:p>
            <a:pPr algn="ctr"/>
            <a:r>
              <a:rPr lang="nl-NL" dirty="0" smtClean="0">
                <a:sym typeface="Wingdings" panose="05000000000000000000" pitchFamily="2" charset="2"/>
              </a:rPr>
              <a:t>______________  ____</a:t>
            </a:r>
            <a:endParaRPr lang="nl-NL" dirty="0"/>
          </a:p>
        </p:txBody>
      </p:sp>
      <p:sp>
        <p:nvSpPr>
          <p:cNvPr id="64" name="Tekstvak 63"/>
          <p:cNvSpPr txBox="1"/>
          <p:nvPr/>
        </p:nvSpPr>
        <p:spPr>
          <a:xfrm>
            <a:off x="6372200" y="2906360"/>
            <a:ext cx="3142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vrouwelijke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372200" y="374141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onderwerp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240871" y="4042012"/>
            <a:ext cx="1571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lijdend voorw.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7" name="Rechthoek 66"/>
          <p:cNvSpPr/>
          <p:nvPr/>
        </p:nvSpPr>
        <p:spPr>
          <a:xfrm>
            <a:off x="5724127" y="2267243"/>
            <a:ext cx="3240361" cy="2163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Tekstvak 60"/>
          <p:cNvSpPr txBox="1"/>
          <p:nvPr/>
        </p:nvSpPr>
        <p:spPr>
          <a:xfrm>
            <a:off x="8100392" y="4043492"/>
            <a:ext cx="56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die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8043112" y="3717032"/>
            <a:ext cx="56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die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5845237" y="4944296"/>
            <a:ext cx="2984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/>
              <a:t>Bij vrouwelijk woorden maakt het dus niks uit!</a:t>
            </a:r>
            <a:endParaRPr lang="nl-NL" b="1" dirty="0"/>
          </a:p>
        </p:txBody>
      </p:sp>
      <p:sp>
        <p:nvSpPr>
          <p:cNvPr id="5" name="Rechthoek 4"/>
          <p:cNvSpPr/>
          <p:nvPr/>
        </p:nvSpPr>
        <p:spPr>
          <a:xfrm>
            <a:off x="5446775" y="4581128"/>
            <a:ext cx="78140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7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nl-NL" sz="7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" name="Rechthoek 37"/>
          <p:cNvSpPr/>
          <p:nvPr/>
        </p:nvSpPr>
        <p:spPr>
          <a:xfrm>
            <a:off x="8388424" y="4581128"/>
            <a:ext cx="78140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7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nl-NL" sz="7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021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6" grpId="0"/>
      <p:bldP spid="36" grpId="0"/>
      <p:bldP spid="55" grpId="0"/>
      <p:bldP spid="56" grpId="0"/>
      <p:bldP spid="58" grpId="0"/>
      <p:bldP spid="63" grpId="0"/>
      <p:bldP spid="64" grpId="0"/>
      <p:bldP spid="65" grpId="0"/>
      <p:bldP spid="66" grpId="0"/>
      <p:bldP spid="67" grpId="0" animBg="1"/>
      <p:bldP spid="61" grpId="0"/>
      <p:bldP spid="62" grpId="0"/>
      <p:bldP spid="2" grpId="0"/>
      <p:bldP spid="5" grpId="0"/>
      <p:bldP spid="38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1320</Words>
  <Application>Microsoft Office PowerPoint</Application>
  <PresentationFormat>Diavoorstelling (4:3)</PresentationFormat>
  <Paragraphs>458</Paragraphs>
  <Slides>28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29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Maar wanneer gebruik je nou wat?</vt:lpstr>
      <vt:lpstr>PowerPoint-presentatie</vt:lpstr>
      <vt:lpstr>PowerPoint-presentatie</vt:lpstr>
      <vt:lpstr>PowerPoint-presentatie</vt:lpstr>
      <vt:lpstr>PowerPoint-presentatie</vt:lpstr>
      <vt:lpstr>PowerPoint-presentatie</vt:lpstr>
      <vt:lpstr>Als je dit nou in een overzichtelijk schema zou zetten:</vt:lpstr>
      <vt:lpstr>PowerPoint-presentatie</vt:lpstr>
      <vt:lpstr>PowerPoint-presentatie</vt:lpstr>
      <vt:lpstr>PowerPoint-presentatie</vt:lpstr>
      <vt:lpstr>PowerPoint-presentatie</vt:lpstr>
      <vt:lpstr>  “een, geen, bezittelijke voornaamwoorden”</vt:lpstr>
      <vt:lpstr>Im Buch (S. 66)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 Hollmann</dc:creator>
  <cp:lastModifiedBy>L Hollmann</cp:lastModifiedBy>
  <cp:revision>19</cp:revision>
  <dcterms:created xsi:type="dcterms:W3CDTF">2015-02-27T13:03:58Z</dcterms:created>
  <dcterms:modified xsi:type="dcterms:W3CDTF">2015-03-03T21:49:03Z</dcterms:modified>
</cp:coreProperties>
</file>